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5"/>
  </p:notesMasterIdLst>
  <p:handoutMasterIdLst>
    <p:handoutMasterId r:id="rId36"/>
  </p:handoutMasterIdLst>
  <p:sldIdLst>
    <p:sldId id="256" r:id="rId5"/>
    <p:sldId id="267" r:id="rId6"/>
    <p:sldId id="274" r:id="rId7"/>
    <p:sldId id="273" r:id="rId8"/>
    <p:sldId id="302" r:id="rId9"/>
    <p:sldId id="275" r:id="rId10"/>
    <p:sldId id="276" r:id="rId11"/>
    <p:sldId id="277" r:id="rId12"/>
    <p:sldId id="272" r:id="rId13"/>
    <p:sldId id="278" r:id="rId14"/>
    <p:sldId id="296" r:id="rId15"/>
    <p:sldId id="287" r:id="rId16"/>
    <p:sldId id="270" r:id="rId17"/>
    <p:sldId id="284" r:id="rId18"/>
    <p:sldId id="288" r:id="rId19"/>
    <p:sldId id="289" r:id="rId20"/>
    <p:sldId id="290" r:id="rId21"/>
    <p:sldId id="291" r:id="rId22"/>
    <p:sldId id="292" r:id="rId23"/>
    <p:sldId id="293" r:id="rId24"/>
    <p:sldId id="265" r:id="rId25"/>
    <p:sldId id="268" r:id="rId26"/>
    <p:sldId id="283" r:id="rId27"/>
    <p:sldId id="285" r:id="rId28"/>
    <p:sldId id="295" r:id="rId29"/>
    <p:sldId id="301" r:id="rId30"/>
    <p:sldId id="297" r:id="rId31"/>
    <p:sldId id="299" r:id="rId32"/>
    <p:sldId id="300" r:id="rId33"/>
    <p:sldId id="298" r:id="rId34"/>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8F8"/>
    <a:srgbClr val="3E7090"/>
    <a:srgbClr val="685135"/>
    <a:srgbClr val="BDA07D"/>
    <a:srgbClr val="F5F9F9"/>
    <a:srgbClr val="627272"/>
    <a:srgbClr val="93A5A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3" autoAdjust="0"/>
    <p:restoredTop sz="69501" autoAdjust="0"/>
  </p:normalViewPr>
  <p:slideViewPr>
    <p:cSldViewPr snapToGrid="0">
      <p:cViewPr>
        <p:scale>
          <a:sx n="51" d="100"/>
          <a:sy n="51" d="100"/>
        </p:scale>
        <p:origin x="1256" y="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p:scale>
          <a:sx n="75" d="100"/>
          <a:sy n="75" d="100"/>
        </p:scale>
        <p:origin x="1160" y="-63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a:extLst>
              <a:ext uri="{FF2B5EF4-FFF2-40B4-BE49-F238E27FC236}">
                <a16:creationId xmlns:a16="http://schemas.microsoft.com/office/drawing/2014/main" id="{0B63C45E-73BA-4C86-A24F-A5006B4E7BAB}"/>
              </a:ext>
            </a:extLst>
          </p:cNvPr>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0F37A4CE-17BB-4BB2-AC7B-97495293E2AC}" type="datetimeFigureOut">
              <a:rPr lang="en-US" smtClean="0"/>
              <a:t>4/10/2022</a:t>
            </a:fld>
            <a:endParaRPr lang="en-US" dirty="0"/>
          </a:p>
        </p:txBody>
      </p:sp>
      <p:sp>
        <p:nvSpPr>
          <p:cNvPr id="4" name="Footer Placeholder 3">
            <a:extLst>
              <a:ext uri="{FF2B5EF4-FFF2-40B4-BE49-F238E27FC236}">
                <a16:creationId xmlns:a16="http://schemas.microsoft.com/office/drawing/2014/main" id="{D71DB874-DF6A-4AFA-8055-4AD7EE4CE3A9}"/>
              </a:ext>
            </a:extLst>
          </p:cNvPr>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5" name="Slide Number Placeholder 4">
            <a:extLst>
              <a:ext uri="{FF2B5EF4-FFF2-40B4-BE49-F238E27FC236}">
                <a16:creationId xmlns:a16="http://schemas.microsoft.com/office/drawing/2014/main" id="{7677078F-04CB-4625-B536-5BCAA2EC6CAD}"/>
              </a:ext>
            </a:extLst>
          </p:cNvPr>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BE0EF92D-82DD-4142-BCE8-036B91487D2E}" type="slidenum">
              <a:rPr lang="en-US" smtClean="0"/>
              <a:t>‹#›</a:t>
            </a:fld>
            <a:endParaRPr lang="en-US" dirty="0"/>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2C86C8F5-2FDA-4718-81AA-24F4816BBD56}" type="datetimeFigureOut">
              <a:rPr lang="en-US" smtClean="0"/>
              <a:t>4/10/2022</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C58EC616-C518-4358-9496-6C33B2F5FA56}" type="slidenum">
              <a:rPr lang="en-US" smtClean="0"/>
              <a:t>‹#›</a:t>
            </a:fld>
            <a:endParaRPr lang="en-US" dirty="0"/>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[Slide description- on the left of the slide is the presentation title and the name of the two presenters. In the middle of the slide is a light blue vertical bar. Overlapping that bar is a picture. The picture is </a:t>
            </a:r>
            <a:r>
              <a:rPr lang="en-US" dirty="0"/>
              <a:t>of two people reviewing a document together in an office meeting room. They appear to be discussing the document together. One person has dark long is wearing a black shirt. This person has down syndrome. The other person has brown curly hair and glasses.] </a:t>
            </a:r>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a:t>
            </a:fld>
            <a:endParaRPr lang="en-US" dirty="0"/>
          </a:p>
        </p:txBody>
      </p:sp>
    </p:spTree>
    <p:extLst>
      <p:ext uri="{BB962C8B-B14F-4D97-AF65-F5344CB8AC3E}">
        <p14:creationId xmlns:p14="http://schemas.microsoft.com/office/powerpoint/2010/main" val="103193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4498896"/>
          </a:xfrm>
        </p:spPr>
        <p:txBody>
          <a:bodyPr/>
          <a:lstStyle/>
          <a:p>
            <a:pPr fontAlgn="ctr"/>
            <a:r>
              <a:rPr lang="en-US" dirty="0">
                <a:solidFill>
                  <a:srgbClr val="000000"/>
                </a:solidFill>
              </a:rPr>
              <a:t>[Slide description- the slide is white with a tan bar across the top. In the tan bar is the word “Analysis and Quality”. Under the bar is a textbox with the bullet notes]</a:t>
            </a:r>
          </a:p>
          <a:p>
            <a:pPr fontAlgn="ctr">
              <a:buFont typeface="Arial" panose="020B0604020202020204" pitchFamily="34" charset="0"/>
              <a:buChar char="•"/>
            </a:pPr>
            <a:endParaRPr lang="en-US" dirty="0">
              <a:solidFill>
                <a:srgbClr val="000000"/>
              </a:solidFill>
            </a:endParaRPr>
          </a:p>
          <a:p>
            <a:pPr fontAlgn="ctr"/>
            <a:r>
              <a:rPr lang="en-CA" b="1" dirty="0"/>
              <a:t>Speaking notes</a:t>
            </a:r>
          </a:p>
          <a:p>
            <a:pPr fontAlgn="ctr"/>
            <a:endParaRPr lang="en-CA" b="1" dirty="0"/>
          </a:p>
          <a:p>
            <a:pPr fontAlgn="ctr"/>
            <a:r>
              <a:rPr lang="en-CA" dirty="0">
                <a:highlight>
                  <a:srgbClr val="00FF00"/>
                </a:highlight>
              </a:rPr>
              <a:t>Kaylagh</a:t>
            </a:r>
          </a:p>
          <a:p>
            <a:pPr marL="302066" indent="-302066" fontAlgn="ctr">
              <a:buFont typeface="Arial" panose="020B0604020202020204" pitchFamily="34" charset="0"/>
              <a:buChar char="•"/>
            </a:pPr>
            <a:r>
              <a:rPr lang="en-CA" dirty="0"/>
              <a:t>The advocate researcher's "insider cultural knowledge of " (Nind, 2014) being a service user aided in the accessibility and relevancy of our research process, data collection methods and tools, and interpretation of findings. </a:t>
            </a:r>
          </a:p>
          <a:p>
            <a:pPr marL="302066" indent="-302066" fontAlgn="ctr">
              <a:buFont typeface="Arial" panose="020B0604020202020204" pitchFamily="34" charset="0"/>
              <a:buChar char="•"/>
            </a:pPr>
            <a:r>
              <a:rPr lang="en-US" dirty="0"/>
              <a:t>We drew from Clarke and Braun in our approach to thematic analysis. </a:t>
            </a:r>
          </a:p>
          <a:p>
            <a:pPr marL="302066" indent="-302066" fontAlgn="ctr">
              <a:buFont typeface="Arial" panose="020B0604020202020204" pitchFamily="34" charset="0"/>
              <a:buChar char="•"/>
            </a:pPr>
            <a:r>
              <a:rPr lang="en-CA" dirty="0">
                <a:solidFill>
                  <a:srgbClr val="000000"/>
                </a:solidFill>
              </a:rPr>
              <a:t>The advocate researchers all collaborated in identifying parent codes. One of the advocate researchers (Dzidra) coded the transcripts from the interviews and focus groups with service users along with</a:t>
            </a:r>
            <a:r>
              <a:rPr lang="en-US" dirty="0"/>
              <a:t> myself. Through discussion, </a:t>
            </a:r>
            <a:r>
              <a:rPr lang="en-CA" dirty="0">
                <a:solidFill>
                  <a:srgbClr val="000000"/>
                </a:solidFill>
              </a:rPr>
              <a:t>Dzidra's interpretations of the data were used by myself to help shape the child codes and subsequent codebook and I then coded the remaining transcripts based on our codebook.</a:t>
            </a:r>
            <a:endParaRPr lang="en-CA" dirty="0"/>
          </a:p>
          <a:p>
            <a:pPr marL="302066" indent="-302066" fontAlgn="ctr">
              <a:buFont typeface="Arial" panose="020B0604020202020204" pitchFamily="34" charset="0"/>
              <a:buChar char="•"/>
            </a:pPr>
            <a:r>
              <a:rPr lang="en-CA" dirty="0">
                <a:solidFill>
                  <a:srgbClr val="000000"/>
                </a:solidFill>
              </a:rPr>
              <a:t>I met often weekly with the advocate researchers to affirm my analysis and interpretations of the data with them. </a:t>
            </a:r>
            <a:endParaRPr lang="en-CA" dirty="0"/>
          </a:p>
          <a:p>
            <a:pPr marL="302066" indent="-302066" fontAlgn="ctr">
              <a:buFont typeface="Arial" panose="020B0604020202020204" pitchFamily="34" charset="0"/>
              <a:buChar char="•"/>
            </a:pPr>
            <a:r>
              <a:rPr lang="en-CA" dirty="0">
                <a:solidFill>
                  <a:srgbClr val="000000"/>
                </a:solidFill>
              </a:rPr>
              <a:t>We also conducted member checking by sharing our results with the council of service users from Community Living Ontario. This council affirmed collaborative partnerships as reflective of how they want to participate in organizations and the key elements as important to that partnership. </a:t>
            </a:r>
            <a:endParaRPr lang="en-CA" dirty="0"/>
          </a:p>
          <a:p>
            <a:pPr fontAlgn="ctr">
              <a:buFont typeface="Arial" panose="020B0604020202020204" pitchFamily="34" charset="0"/>
              <a:buChar char="•"/>
            </a:pPr>
            <a:endParaRPr lang="en-US" dirty="0">
              <a:solidFill>
                <a:srgbClr val="000000"/>
              </a:solidFill>
            </a:endParaRP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10</a:t>
            </a:fld>
            <a:endParaRPr lang="en-US" dirty="0"/>
          </a:p>
        </p:txBody>
      </p:sp>
    </p:spTree>
    <p:extLst>
      <p:ext uri="{BB962C8B-B14F-4D97-AF65-F5344CB8AC3E}">
        <p14:creationId xmlns:p14="http://schemas.microsoft.com/office/powerpoint/2010/main" val="620712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77875" y="4620577"/>
            <a:ext cx="5852160" cy="3780473"/>
          </a:xfrm>
        </p:spPr>
        <p:txBody>
          <a:bodyPr/>
          <a:lstStyle/>
          <a:p>
            <a:pPr fontAlgn="ctr"/>
            <a:r>
              <a:rPr lang="en-US" dirty="0">
                <a:solidFill>
                  <a:srgbClr val="000000"/>
                </a:solidFill>
              </a:rPr>
              <a:t>[Slide description- the slide is white with a tan bar across the top. In the tan bar is the word “Findings”. Under the bar is a textbox with the bullet notes]</a:t>
            </a:r>
          </a:p>
          <a:p>
            <a:pPr fontAlgn="ctr">
              <a:buFont typeface="Arial" panose="020B0604020202020204" pitchFamily="34" charset="0"/>
              <a:buChar char="•"/>
            </a:pPr>
            <a:endParaRPr lang="en-US" dirty="0">
              <a:solidFill>
                <a:srgbClr val="000000"/>
              </a:solidFill>
            </a:endParaRPr>
          </a:p>
          <a:p>
            <a:pPr fontAlgn="ctr"/>
            <a:r>
              <a:rPr lang="en-US" b="1" dirty="0">
                <a:solidFill>
                  <a:srgbClr val="000000"/>
                </a:solidFill>
              </a:rPr>
              <a:t>Speaking notes:</a:t>
            </a:r>
          </a:p>
          <a:p>
            <a:pPr fontAlgn="ctr">
              <a:buFont typeface="Arial" panose="020B0604020202020204" pitchFamily="34" charset="0"/>
              <a:buChar char="•"/>
            </a:pPr>
            <a:endParaRPr lang="en-US" dirty="0">
              <a:solidFill>
                <a:srgbClr val="000000"/>
              </a:solidFill>
            </a:endParaRPr>
          </a:p>
          <a:p>
            <a:pPr defTabSz="966612">
              <a:defRPr/>
            </a:pPr>
            <a:r>
              <a:rPr lang="en-US" dirty="0">
                <a:solidFill>
                  <a:srgbClr val="000000"/>
                </a:solidFill>
              </a:rPr>
              <a:t>Ultimately, the desires expressed by service users to be involved alluded to a breadth of participation and level of inclusion that could not be addressed by one method of participation alone. Instead,</a:t>
            </a:r>
            <a:r>
              <a:rPr lang="en-US" dirty="0"/>
              <a:t> our findings revealed that collaborative partnerships with service users are best achieved through a strategy of participation that integrates service user's expertise at all levels of the organization and each stage of the service delivery cycle. Critical to this strategy is an approach to involvement that positions service users as experts and partners with the power to effect change. Our results form key elements of such a partnership.</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11</a:t>
            </a:fld>
            <a:endParaRPr lang="en-US" dirty="0"/>
          </a:p>
        </p:txBody>
      </p:sp>
    </p:spTree>
    <p:extLst>
      <p:ext uri="{BB962C8B-B14F-4D97-AF65-F5344CB8AC3E}">
        <p14:creationId xmlns:p14="http://schemas.microsoft.com/office/powerpoint/2010/main" val="4007492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19" y="4516583"/>
            <a:ext cx="6057207" cy="4793672"/>
          </a:xfrm>
        </p:spPr>
        <p:txBody>
          <a:bodyPr/>
          <a:lstStyle/>
          <a:p>
            <a:pPr defTabSz="966612"/>
            <a:r>
              <a:rPr lang="en-CA" sz="1100" dirty="0">
                <a:latin typeface="Calibri" panose="020F0502020204030204" pitchFamily="34" charset="0"/>
              </a:rPr>
              <a:t>[Slide description: The slide background is white and then becomes light blue a little less than halfway down the screen. In the middle of the slide are three concentric circles. At an outer layer is a </a:t>
            </a:r>
            <a:r>
              <a:rPr lang="en-US" sz="1100" dirty="0">
                <a:latin typeface="Calibri" panose="020F0502020204030204" pitchFamily="34" charset="0"/>
              </a:rPr>
              <a:t>dark blue circle. The circle represents a supportive organizational culture. In the middle of that circle is a lighter blue circle that represents inclusive and influential methods of participation. Within that circle sits a white circle which represents committed and supported members. Each of the circles are labeled with blue font.] </a:t>
            </a:r>
            <a:endParaRPr lang="en-CA" sz="1100" dirty="0">
              <a:latin typeface="Calibri" panose="020F0502020204030204" pitchFamily="34" charset="0"/>
            </a:endParaRPr>
          </a:p>
          <a:p>
            <a:endParaRPr lang="en-US" dirty="0"/>
          </a:p>
          <a:p>
            <a:r>
              <a:rPr lang="en-US" b="1" dirty="0"/>
              <a:t>Speaking notes:</a:t>
            </a:r>
          </a:p>
          <a:p>
            <a:r>
              <a:rPr lang="en-US" dirty="0">
                <a:highlight>
                  <a:srgbClr val="00FF00"/>
                </a:highlight>
              </a:rPr>
              <a:t>Kaylagh</a:t>
            </a:r>
          </a:p>
          <a:p>
            <a:pPr defTabSz="966612"/>
            <a:r>
              <a:rPr lang="en-CA" sz="1100" dirty="0">
                <a:latin typeface="Calibri" panose="020F0502020204030204" pitchFamily="34" charset="0"/>
              </a:rPr>
              <a:t>The slide background is white and then becomes light blue a little less than halfway down the screen. In the middle of the slide are three concentric circles. At an outer layer is a </a:t>
            </a:r>
            <a:r>
              <a:rPr lang="en-US" sz="1100" dirty="0">
                <a:latin typeface="Calibri" panose="020F0502020204030204" pitchFamily="34" charset="0"/>
              </a:rPr>
              <a:t>dark blue circle. The circle represents a supportive organizational culture. In the middle of that circle is a lighter blue circle that represents inclusive and influential methods of participation. Within that circle sits a white circle which represents committed and supported members. Each of the circles are labeled with blue font.</a:t>
            </a:r>
            <a:endParaRPr lang="en-CA" sz="1100" dirty="0">
              <a:latin typeface="Calibri" panose="020F0502020204030204" pitchFamily="34" charset="0"/>
            </a:endParaRPr>
          </a:p>
          <a:p>
            <a:endParaRPr lang="en-US" dirty="0">
              <a:highlight>
                <a:srgbClr val="00FFFF"/>
              </a:highlight>
            </a:endParaRPr>
          </a:p>
          <a:p>
            <a:pPr defTabSz="966612"/>
            <a:r>
              <a:rPr lang="en-US" dirty="0">
                <a:highlight>
                  <a:srgbClr val="00FFFF"/>
                </a:highlight>
              </a:rPr>
              <a:t>Dzidra</a:t>
            </a:r>
          </a:p>
          <a:p>
            <a:endParaRPr lang="en-US" dirty="0"/>
          </a:p>
          <a:p>
            <a:r>
              <a:rPr lang="en-CA" dirty="0">
                <a:solidFill>
                  <a:srgbClr val="000000"/>
                </a:solidFill>
                <a:ea typeface="Calibri" panose="020F0502020204030204" pitchFamily="34" charset="0"/>
              </a:rPr>
              <a:t>We learned, collaborative partnerships require…</a:t>
            </a:r>
          </a:p>
          <a:p>
            <a:pPr marL="380857" indent="-380857">
              <a:buAutoNum type="arabicPeriod"/>
            </a:pPr>
            <a:r>
              <a:rPr lang="en-CA" dirty="0">
                <a:solidFill>
                  <a:srgbClr val="000000"/>
                </a:solidFill>
                <a:ea typeface="Calibri" panose="020F0502020204030204" pitchFamily="34" charset="0"/>
              </a:rPr>
              <a:t>A supportive and welcoming organization that values and supports service user participation</a:t>
            </a:r>
          </a:p>
          <a:p>
            <a:pPr marL="380857" indent="-380857">
              <a:buAutoNum type="arabicPeriod"/>
            </a:pPr>
            <a:r>
              <a:rPr lang="en-CA" dirty="0">
                <a:solidFill>
                  <a:srgbClr val="000000"/>
                </a:solidFill>
                <a:ea typeface="Calibri" panose="020F0502020204030204" pitchFamily="34" charset="0"/>
              </a:rPr>
              <a:t>Methods of participation that are inclusive and influential so service users can equally contribute to real change about services</a:t>
            </a:r>
          </a:p>
          <a:p>
            <a:pPr marL="380857" indent="-380857">
              <a:buAutoNum type="arabicPeriod"/>
            </a:pPr>
            <a:r>
              <a:rPr lang="en-CA" dirty="0">
                <a:solidFill>
                  <a:srgbClr val="000000"/>
                </a:solidFill>
                <a:ea typeface="Calibri" panose="020F0502020204030204" pitchFamily="34" charset="0"/>
              </a:rPr>
              <a:t>And supported and committed members so self advocates have the support they need to fully participate in these methods</a:t>
            </a:r>
          </a:p>
          <a:p>
            <a:pPr marL="380857" indent="-380857">
              <a:buAutoNum type="arabicPeriod"/>
            </a:pPr>
            <a:endParaRPr lang="en-CA" dirty="0">
              <a:solidFill>
                <a:srgbClr val="000000"/>
              </a:solidFill>
              <a:ea typeface="Calibri" panose="020F0502020204030204" pitchFamily="34" charset="0"/>
            </a:endParaRPr>
          </a:p>
          <a:p>
            <a:r>
              <a:rPr lang="en-CA" dirty="0">
                <a:solidFill>
                  <a:srgbClr val="000000"/>
                </a:solidFill>
                <a:ea typeface="Calibri" panose="020F0502020204030204" pitchFamily="34" charset="0"/>
              </a:rPr>
              <a:t>Within each of these layers are a number of key elements. We will walk through just a few of them. </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12</a:t>
            </a:fld>
            <a:endParaRPr lang="en-US" dirty="0"/>
          </a:p>
        </p:txBody>
      </p:sp>
    </p:spTree>
    <p:extLst>
      <p:ext uri="{BB962C8B-B14F-4D97-AF65-F5344CB8AC3E}">
        <p14:creationId xmlns:p14="http://schemas.microsoft.com/office/powerpoint/2010/main" val="39568562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CA" dirty="0">
                <a:latin typeface="Calibri" panose="020F0502020204030204" pitchFamily="34" charset="0"/>
              </a:rPr>
              <a:t>[Slide description: The slide background is white and then becomes light blue a little less than halfway down the screen. On the left is a list of key elements of a supportive organizational culture. This is not the complete list. It paraphrases a few of the key elements. The complete list of key elements is on slide 23.</a:t>
            </a:r>
            <a:r>
              <a:rPr lang="en-US" dirty="0">
                <a:latin typeface="Calibri" panose="020F0502020204030204" pitchFamily="34" charset="0"/>
              </a:rPr>
              <a:t>] </a:t>
            </a:r>
            <a:endParaRPr lang="en-CA" dirty="0">
              <a:latin typeface="Calibri" panose="020F0502020204030204" pitchFamily="34" charset="0"/>
            </a:endParaRPr>
          </a:p>
          <a:p>
            <a:pPr fontAlgn="ctr"/>
            <a:endParaRPr lang="en-CA" dirty="0">
              <a:latin typeface="Calibri" panose="020F0502020204030204" pitchFamily="34" charset="0"/>
            </a:endParaRPr>
          </a:p>
          <a:p>
            <a:pPr fontAlgn="ctr"/>
            <a:r>
              <a:rPr lang="en-CA" b="1" dirty="0">
                <a:latin typeface="Calibri" panose="020F0502020204030204" pitchFamily="34" charset="0"/>
              </a:rPr>
              <a:t>Speaking notes:</a:t>
            </a:r>
          </a:p>
          <a:p>
            <a:pPr fontAlgn="ctr"/>
            <a:endParaRPr lang="en-CA" dirty="0">
              <a:latin typeface="Calibri" panose="020F0502020204030204" pitchFamily="34" charset="0"/>
            </a:endParaRPr>
          </a:p>
          <a:p>
            <a:pPr fontAlgn="ctr"/>
            <a:r>
              <a:rPr lang="en-CA" dirty="0">
                <a:highlight>
                  <a:srgbClr val="00FF00"/>
                </a:highlight>
                <a:latin typeface="Calibri" panose="020F0502020204030204" pitchFamily="34" charset="0"/>
              </a:rPr>
              <a:t>Kaylagh</a:t>
            </a:r>
          </a:p>
          <a:p>
            <a:pPr fontAlgn="ctr"/>
            <a:endParaRPr lang="en-CA" dirty="0">
              <a:latin typeface="Calibri" panose="020F0502020204030204" pitchFamily="34" charset="0"/>
            </a:endParaRPr>
          </a:p>
          <a:p>
            <a:pPr marL="302066" indent="-302066" fontAlgn="ctr">
              <a:buFont typeface="Arial" panose="020B0604020202020204" pitchFamily="34" charset="0"/>
              <a:buChar char="•"/>
            </a:pPr>
            <a:r>
              <a:rPr lang="en-CA" dirty="0">
                <a:latin typeface="Calibri" panose="020F0502020204030204" pitchFamily="34" charset="0"/>
              </a:rPr>
              <a:t>At an outer layer is a </a:t>
            </a:r>
            <a:r>
              <a:rPr lang="en-CA" u="sng" dirty="0">
                <a:latin typeface="Calibri" panose="020F0502020204030204" pitchFamily="34" charset="0"/>
              </a:rPr>
              <a:t>supportive organizational culture</a:t>
            </a:r>
            <a:r>
              <a:rPr lang="en-CA" dirty="0">
                <a:latin typeface="Calibri" panose="020F0502020204030204" pitchFamily="34" charset="0"/>
              </a:rPr>
              <a:t> that includes organizational leaders who value it, champion it, and offer multiple means to participate at multiple levels in the organization. </a:t>
            </a:r>
          </a:p>
          <a:p>
            <a:pPr marL="302066" indent="-302066" fontAlgn="ctr">
              <a:buFont typeface="Arial" panose="020B0604020202020204" pitchFamily="34" charset="0"/>
              <a:buChar char="•"/>
            </a:pPr>
            <a:r>
              <a:rPr lang="en-CA" dirty="0">
                <a:latin typeface="Calibri" panose="020F0502020204030204" pitchFamily="34" charset="0"/>
              </a:rPr>
              <a:t>Service users are viewed as partners and collaborators in designing and planning services and their input is actively sought through regular and consistent means of participation. </a:t>
            </a:r>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13</a:t>
            </a:fld>
            <a:endParaRPr lang="en-US" dirty="0"/>
          </a:p>
        </p:txBody>
      </p:sp>
    </p:spTree>
    <p:extLst>
      <p:ext uri="{BB962C8B-B14F-4D97-AF65-F5344CB8AC3E}">
        <p14:creationId xmlns:p14="http://schemas.microsoft.com/office/powerpoint/2010/main" val="16396947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CA" dirty="0">
                <a:latin typeface="Calibri" panose="020F0502020204030204" pitchFamily="34" charset="0"/>
              </a:rPr>
              <a:t>[Slide description: The slide background is white and then becomes light blue a little less than halfway down the screen. On the left is a list of key elements of inclusive and influential methods of participation. This is not the complete list. It paraphrases a few of the key elements. The complete list of key elements is on slide 24.</a:t>
            </a:r>
            <a:r>
              <a:rPr lang="en-US" dirty="0">
                <a:latin typeface="Calibri" panose="020F0502020204030204" pitchFamily="34" charset="0"/>
              </a:rPr>
              <a:t>] </a:t>
            </a:r>
            <a:endParaRPr lang="en-CA" dirty="0">
              <a:latin typeface="Calibri" panose="020F0502020204030204" pitchFamily="34" charset="0"/>
            </a:endParaRPr>
          </a:p>
          <a:p>
            <a:pPr fontAlgn="ctr"/>
            <a:endParaRPr lang="en-CA" dirty="0">
              <a:latin typeface="Calibri" panose="020F0502020204030204" pitchFamily="34" charset="0"/>
            </a:endParaRPr>
          </a:p>
          <a:p>
            <a:pPr fontAlgn="ctr"/>
            <a:r>
              <a:rPr lang="en-CA" b="1" dirty="0">
                <a:latin typeface="Calibri" panose="020F0502020204030204" pitchFamily="34" charset="0"/>
              </a:rPr>
              <a:t>Speaking notes:</a:t>
            </a:r>
          </a:p>
          <a:p>
            <a:pPr fontAlgn="ctr"/>
            <a:endParaRPr lang="en-CA" dirty="0">
              <a:latin typeface="Calibri" panose="020F0502020204030204" pitchFamily="34" charset="0"/>
            </a:endParaRPr>
          </a:p>
          <a:p>
            <a:pPr fontAlgn="ctr"/>
            <a:r>
              <a:rPr lang="en-CA" dirty="0">
                <a:highlight>
                  <a:srgbClr val="00FF00"/>
                </a:highlight>
                <a:latin typeface="Calibri" panose="020F0502020204030204" pitchFamily="34" charset="0"/>
              </a:rPr>
              <a:t>Kaylagh</a:t>
            </a:r>
          </a:p>
          <a:p>
            <a:pPr fontAlgn="ctr"/>
            <a:endParaRPr lang="en-CA" dirty="0">
              <a:latin typeface="Calibri" panose="020F0502020204030204" pitchFamily="34" charset="0"/>
            </a:endParaRPr>
          </a:p>
          <a:p>
            <a:pPr marL="302066" indent="-302066" fontAlgn="ctr">
              <a:buFont typeface="Arial" panose="020B0604020202020204" pitchFamily="34" charset="0"/>
              <a:buChar char="•"/>
            </a:pPr>
            <a:r>
              <a:rPr lang="en-CA" dirty="0">
                <a:latin typeface="Calibri" panose="020F0502020204030204" pitchFamily="34" charset="0"/>
              </a:rPr>
              <a:t>Within that supportive context, sits methods of participation that are </a:t>
            </a:r>
            <a:r>
              <a:rPr lang="en-CA" u="sng" dirty="0">
                <a:latin typeface="Calibri" panose="020F0502020204030204" pitchFamily="34" charset="0"/>
              </a:rPr>
              <a:t>inclusive and influential. </a:t>
            </a:r>
          </a:p>
          <a:p>
            <a:pPr marL="302066" indent="-302066" fontAlgn="ctr">
              <a:buFont typeface="Arial" panose="020B0604020202020204" pitchFamily="34" charset="0"/>
              <a:buChar char="•"/>
            </a:pPr>
            <a:r>
              <a:rPr lang="en-CA" dirty="0">
                <a:latin typeface="Calibri" panose="020F0502020204030204" pitchFamily="34" charset="0"/>
              </a:rPr>
              <a:t>This involves formal methods of participation that are integrated into organizational planning and decision-making processes. </a:t>
            </a:r>
          </a:p>
          <a:p>
            <a:pPr marL="302066" indent="-302066" fontAlgn="ctr">
              <a:buFont typeface="Arial" panose="020B0604020202020204" pitchFamily="34" charset="0"/>
              <a:buChar char="•"/>
            </a:pPr>
            <a:r>
              <a:rPr lang="en-CA" dirty="0">
                <a:latin typeface="Calibri" panose="020F0502020204030204" pitchFamily="34" charset="0"/>
              </a:rPr>
              <a:t>These methods position service user as experts and full members of the group with equal decision-making authority and power to influence change on important topics affecting services. </a:t>
            </a:r>
          </a:p>
          <a:p>
            <a:pPr marL="302066" indent="-302066" fontAlgn="ctr">
              <a:buFont typeface="Arial" panose="020B0604020202020204" pitchFamily="34" charset="0"/>
              <a:buChar char="•"/>
            </a:pPr>
            <a:r>
              <a:rPr lang="en-CA" dirty="0">
                <a:latin typeface="Calibri" panose="020F0502020204030204" pitchFamily="34" charset="0"/>
              </a:rPr>
              <a:t>The participation methods are accessible and involve equipping and education to support members to fully participate. </a:t>
            </a:r>
          </a:p>
          <a:p>
            <a:pPr marL="302066" indent="-302066" fontAlgn="ctr">
              <a:buFont typeface="Arial" panose="020B0604020202020204" pitchFamily="34" charset="0"/>
              <a:buChar char="•"/>
            </a:pPr>
            <a:r>
              <a:rPr lang="en-CA" dirty="0">
                <a:latin typeface="Calibri" panose="020F0502020204030204" pitchFamily="34" charset="0"/>
              </a:rPr>
              <a:t>This can include participation methods like membership on the board with full voting rights, advisory councils that collaborated on advocacy or service planning with organizations, co-design teams that develop strategic plans or new services, and equal membership on committees that make decisions and recommendations related to services. </a:t>
            </a:r>
          </a:p>
          <a:p>
            <a:pPr marL="302066" indent="-302066" fontAlgn="ctr">
              <a:buFont typeface="Arial" panose="020B0604020202020204" pitchFamily="34" charset="0"/>
              <a:buChar char="•"/>
            </a:pPr>
            <a:r>
              <a:rPr lang="en-CA" dirty="0">
                <a:latin typeface="Calibri" panose="020F0502020204030204" pitchFamily="34" charset="0"/>
              </a:rPr>
              <a:t>Service users shared that one of these methods should include a representational body of service users such as an advisory or advocacy council that has representatives on the organization’s board of directors. </a:t>
            </a:r>
          </a:p>
          <a:p>
            <a:pPr marL="302066" indent="-302066" fontAlgn="ctr">
              <a:buFont typeface="Arial" panose="020B0604020202020204" pitchFamily="34" charset="0"/>
              <a:buChar char="•"/>
            </a:pPr>
            <a:endParaRPr lang="en-CA" dirty="0">
              <a:latin typeface="Calibri" panose="020F0502020204030204" pitchFamily="34" charset="0"/>
            </a:endParaRP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14</a:t>
            </a:fld>
            <a:endParaRPr lang="en-US" dirty="0"/>
          </a:p>
        </p:txBody>
      </p:sp>
    </p:spTree>
    <p:extLst>
      <p:ext uri="{BB962C8B-B14F-4D97-AF65-F5344CB8AC3E}">
        <p14:creationId xmlns:p14="http://schemas.microsoft.com/office/powerpoint/2010/main" val="2807482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CA" dirty="0">
                <a:latin typeface="Calibri" panose="020F0502020204030204" pitchFamily="34" charset="0"/>
              </a:rPr>
              <a:t>[Slide description: The slide background is white and then becomes light blue a little less than halfway down the screen. On the left is a list of key elements of a committed and supported members. This is not the complete list. It paraphrases a few of the key elements. The complete list of key elements is on slide 25.</a:t>
            </a:r>
            <a:r>
              <a:rPr lang="en-US" dirty="0">
                <a:latin typeface="Calibri" panose="020F0502020204030204" pitchFamily="34" charset="0"/>
              </a:rPr>
              <a:t>] </a:t>
            </a:r>
            <a:endParaRPr lang="en-CA" dirty="0">
              <a:latin typeface="Calibri" panose="020F0502020204030204" pitchFamily="34" charset="0"/>
            </a:endParaRPr>
          </a:p>
          <a:p>
            <a:pPr fontAlgn="ctr"/>
            <a:endParaRPr lang="en-CA" dirty="0">
              <a:latin typeface="Calibri" panose="020F0502020204030204" pitchFamily="34" charset="0"/>
            </a:endParaRPr>
          </a:p>
          <a:p>
            <a:pPr fontAlgn="ctr"/>
            <a:r>
              <a:rPr lang="en-CA" b="1" dirty="0">
                <a:latin typeface="Calibri" panose="020F0502020204030204" pitchFamily="34" charset="0"/>
              </a:rPr>
              <a:t>Speaking notes:</a:t>
            </a:r>
          </a:p>
          <a:p>
            <a:pPr fontAlgn="ctr"/>
            <a:endParaRPr lang="en-CA" dirty="0">
              <a:latin typeface="Calibri" panose="020F0502020204030204" pitchFamily="34" charset="0"/>
            </a:endParaRPr>
          </a:p>
          <a:p>
            <a:pPr fontAlgn="ctr"/>
            <a:r>
              <a:rPr lang="en-CA" dirty="0">
                <a:highlight>
                  <a:srgbClr val="00FF00"/>
                </a:highlight>
                <a:latin typeface="Calibri" panose="020F0502020204030204" pitchFamily="34" charset="0"/>
              </a:rPr>
              <a:t>Kaylagh</a:t>
            </a:r>
          </a:p>
          <a:p>
            <a:pPr fontAlgn="ctr"/>
            <a:endParaRPr lang="en-CA" dirty="0">
              <a:latin typeface="Calibri" panose="020F0502020204030204" pitchFamily="34" charset="0"/>
            </a:endParaRPr>
          </a:p>
          <a:p>
            <a:pPr marL="302066" indent="-302066" fontAlgn="ctr">
              <a:buFont typeface="Arial" panose="020B0604020202020204" pitchFamily="34" charset="0"/>
              <a:buChar char="•"/>
            </a:pPr>
            <a:r>
              <a:rPr lang="en-CA" dirty="0">
                <a:latin typeface="Calibri" panose="020F0502020204030204" pitchFamily="34" charset="0"/>
              </a:rPr>
              <a:t>At the centre are </a:t>
            </a:r>
            <a:r>
              <a:rPr lang="en-CA" u="sng" dirty="0">
                <a:latin typeface="Calibri" panose="020F0502020204030204" pitchFamily="34" charset="0"/>
              </a:rPr>
              <a:t>committed and supported member</a:t>
            </a:r>
            <a:r>
              <a:rPr lang="en-CA" dirty="0">
                <a:latin typeface="Calibri" panose="020F0502020204030204" pitchFamily="34" charset="0"/>
              </a:rPr>
              <a:t>s who are passionate about making the lives of people labeled with disabilities better and the services they use stronger. These members are supported and encouraged to participate. The participation method itself is adapted to meet the accessibility needs of individual members.  </a:t>
            </a:r>
          </a:p>
          <a:p>
            <a:pPr marL="302066" indent="-302066" fontAlgn="ctr">
              <a:buFont typeface="Arial" panose="020B0604020202020204" pitchFamily="34" charset="0"/>
              <a:buChar char="•"/>
            </a:pPr>
            <a:endParaRPr lang="en-CA" dirty="0">
              <a:latin typeface="Calibri" panose="020F0502020204030204" pitchFamily="34" charset="0"/>
            </a:endParaRPr>
          </a:p>
          <a:p>
            <a:pPr marL="302066" indent="-302066" fontAlgn="ctr">
              <a:buFont typeface="Arial" panose="020B0604020202020204" pitchFamily="34" charset="0"/>
              <a:buChar char="•"/>
            </a:pPr>
            <a:r>
              <a:rPr lang="en-CA" dirty="0">
                <a:latin typeface="Calibri" panose="020F0502020204030204" pitchFamily="34" charset="0"/>
              </a:rPr>
              <a:t>Slides 23-25 contain the full list of key elements that make up each of these layers. We have only reviewed a few of them today.</a:t>
            </a:r>
          </a:p>
          <a:p>
            <a:pPr marL="302066" indent="-302066" fontAlgn="ctr">
              <a:buFont typeface="Arial" panose="020B0604020202020204" pitchFamily="34" charset="0"/>
              <a:buChar char="•"/>
            </a:pPr>
            <a:endParaRPr lang="en-CA" dirty="0">
              <a:latin typeface="Calibri" panose="020F0502020204030204" pitchFamily="34" charset="0"/>
            </a:endParaRPr>
          </a:p>
          <a:p>
            <a:pPr marL="302066" indent="-302066" fontAlgn="ctr">
              <a:buFont typeface="Arial" panose="020B0604020202020204" pitchFamily="34" charset="0"/>
              <a:buChar char="•"/>
            </a:pPr>
            <a:r>
              <a:rPr lang="en-CA" dirty="0">
                <a:latin typeface="Calibri" panose="020F0502020204030204" pitchFamily="34" charset="0"/>
              </a:rPr>
              <a:t> Our findings suggest that together these elements may help developmental services organizations form effective collaborative partnerships with service users.</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15</a:t>
            </a:fld>
            <a:endParaRPr lang="en-US" dirty="0"/>
          </a:p>
        </p:txBody>
      </p:sp>
    </p:spTree>
    <p:extLst>
      <p:ext uri="{BB962C8B-B14F-4D97-AF65-F5344CB8AC3E}">
        <p14:creationId xmlns:p14="http://schemas.microsoft.com/office/powerpoint/2010/main" val="17940389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1520" y="4620577"/>
            <a:ext cx="5852160" cy="4498897"/>
          </a:xfrm>
        </p:spPr>
        <p:txBody>
          <a:bodyPr/>
          <a:lstStyle/>
          <a:p>
            <a:pPr fontAlgn="ctr"/>
            <a:r>
              <a:rPr lang="en-US" dirty="0">
                <a:solidFill>
                  <a:srgbClr val="000000"/>
                </a:solidFill>
                <a:effectLst/>
              </a:rPr>
              <a:t>[Slide description- the slide is white with a tan bar across the top. In the tan bar is the word “Discussion”. Under the bar is a textbox with the bullet notes]</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r>
              <a:rPr lang="en-CA" b="0" dirty="0">
                <a:solidFill>
                  <a:srgbClr val="000000"/>
                </a:solidFill>
                <a:effectLst/>
                <a:highlight>
                  <a:srgbClr val="00FF00"/>
                </a:highlight>
              </a:rPr>
              <a:t>Kaylagh-</a:t>
            </a:r>
          </a:p>
          <a:p>
            <a:endParaRPr lang="en-CA" dirty="0">
              <a:solidFill>
                <a:srgbClr val="000000"/>
              </a:solidFill>
              <a:effectLst/>
            </a:endParaRPr>
          </a:p>
          <a:p>
            <a:r>
              <a:rPr lang="en-CA" dirty="0">
                <a:solidFill>
                  <a:srgbClr val="000000"/>
                </a:solidFill>
                <a:effectLst/>
              </a:rPr>
              <a:t>Discussion </a:t>
            </a:r>
          </a:p>
          <a:p>
            <a:r>
              <a:rPr lang="en-CA" dirty="0">
                <a:solidFill>
                  <a:srgbClr val="000000"/>
                </a:solidFill>
                <a:effectLst/>
              </a:rPr>
              <a:t>Our results demonstrate that for service users to be included and have influence at service planning tables, empowering processes of service planning and decision-making must be established in Developmental Service organizations. </a:t>
            </a:r>
          </a:p>
          <a:p>
            <a:r>
              <a:rPr lang="en-CA" b="0" dirty="0">
                <a:solidFill>
                  <a:srgbClr val="000000"/>
                </a:solidFill>
                <a:effectLst/>
                <a:highlight>
                  <a:srgbClr val="00FF00"/>
                </a:highlight>
              </a:rPr>
              <a:t> </a:t>
            </a:r>
          </a:p>
          <a:p>
            <a:r>
              <a:rPr lang="en-CA" dirty="0">
                <a:solidFill>
                  <a:srgbClr val="000000"/>
                </a:solidFill>
                <a:effectLst/>
              </a:rPr>
              <a:t>These are processes that welcome the contributions, knowledge, and lived experiences of service users through a more democratic and egalitarian approach to community-based service design, evaluation, and improvement. </a:t>
            </a:r>
          </a:p>
          <a:p>
            <a:endParaRPr lang="en-CA" dirty="0">
              <a:solidFill>
                <a:srgbClr val="000000"/>
              </a:solidFill>
              <a:effectLst/>
            </a:endParaRPr>
          </a:p>
          <a:p>
            <a:r>
              <a:rPr lang="en-CA" dirty="0">
                <a:solidFill>
                  <a:srgbClr val="000000"/>
                </a:solidFill>
                <a:effectLst/>
              </a:rPr>
              <a:t>Such a model of participation requires a rethinking of not just service planning, but also our beliefs, values, roles, relationships, and power dynamics, what Peter Senge refers to as system change. </a:t>
            </a:r>
          </a:p>
          <a:p>
            <a:endParaRPr lang="en-CA" dirty="0">
              <a:solidFill>
                <a:srgbClr val="000000"/>
              </a:solidFill>
            </a:endParaRPr>
          </a:p>
          <a:p>
            <a:r>
              <a:rPr lang="en-CA" dirty="0">
                <a:solidFill>
                  <a:srgbClr val="000000"/>
                </a:solidFill>
                <a:effectLst/>
              </a:rPr>
              <a:t>The key elements of collaborative partnerships we identified fall across the layers of systems change and we will unpack just three of our elements in light of this theory.</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16</a:t>
            </a:fld>
            <a:endParaRPr lang="en-US" dirty="0"/>
          </a:p>
        </p:txBody>
      </p:sp>
    </p:spTree>
    <p:extLst>
      <p:ext uri="{BB962C8B-B14F-4D97-AF65-F5344CB8AC3E}">
        <p14:creationId xmlns:p14="http://schemas.microsoft.com/office/powerpoint/2010/main" val="3331301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effectLst/>
              </a:rPr>
              <a:t>[Slide description- the slide is white with a tan bar across the top. In the tan bar is the word “Discussion”. Under the bar is a textbox with the bullet notes]</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pPr fontAlgn="ctr">
              <a:buFont typeface="Arial" panose="020B0604020202020204" pitchFamily="34" charset="0"/>
              <a:buChar char="•"/>
            </a:pPr>
            <a:endParaRPr lang="en-US" dirty="0">
              <a:solidFill>
                <a:srgbClr val="000000"/>
              </a:solidFill>
              <a:effectLst/>
            </a:endParaRPr>
          </a:p>
          <a:p>
            <a:r>
              <a:rPr lang="en-CA" b="0" dirty="0">
                <a:solidFill>
                  <a:srgbClr val="000000"/>
                </a:solidFill>
                <a:effectLst/>
                <a:highlight>
                  <a:srgbClr val="00FFFF"/>
                </a:highlight>
              </a:rPr>
              <a:t>Dzidra- </a:t>
            </a:r>
          </a:p>
          <a:p>
            <a:pPr fontAlgn="ctr">
              <a:spcAft>
                <a:spcPts val="846"/>
              </a:spcAft>
            </a:pPr>
            <a:endParaRPr lang="en-CA" b="0" i="0" dirty="0">
              <a:solidFill>
                <a:srgbClr val="000000"/>
              </a:solidFill>
              <a:effectLst/>
            </a:endParaRPr>
          </a:p>
          <a:p>
            <a:pPr marL="302066" indent="-302066" fontAlgn="ctr">
              <a:spcAft>
                <a:spcPts val="846"/>
              </a:spcAft>
              <a:buFont typeface="Arial" panose="020B0604020202020204" pitchFamily="34" charset="0"/>
              <a:buChar char="•"/>
            </a:pPr>
            <a:r>
              <a:rPr lang="en-CA" b="0" i="0" dirty="0">
                <a:solidFill>
                  <a:srgbClr val="000000"/>
                </a:solidFill>
                <a:effectLst/>
              </a:rPr>
              <a:t>Beliefs and values</a:t>
            </a:r>
          </a:p>
          <a:p>
            <a:pPr marL="302066" indent="-302066" fontAlgn="ctr">
              <a:spcAft>
                <a:spcPts val="846"/>
              </a:spcAft>
              <a:buFont typeface="Arial" panose="020B0604020202020204" pitchFamily="34" charset="0"/>
              <a:buChar char="•"/>
            </a:pPr>
            <a:r>
              <a:rPr lang="en-CA" dirty="0">
                <a:solidFill>
                  <a:srgbClr val="000000"/>
                </a:solidFill>
                <a:effectLst/>
              </a:rPr>
              <a:t>Participants shared common empowering beliefs that may have played a role in facilitating effective collaborative partnerships. </a:t>
            </a:r>
          </a:p>
          <a:p>
            <a:pPr marL="302066" indent="-302066" fontAlgn="ctr">
              <a:spcAft>
                <a:spcPts val="846"/>
              </a:spcAft>
              <a:buFont typeface="Arial" panose="020B0604020202020204" pitchFamily="34" charset="0"/>
              <a:buChar char="•"/>
            </a:pPr>
            <a:r>
              <a:rPr lang="en-CA" dirty="0">
                <a:solidFill>
                  <a:srgbClr val="000000"/>
                </a:solidFill>
                <a:effectLst/>
              </a:rPr>
              <a:t>These were the beliefs that: </a:t>
            </a:r>
          </a:p>
          <a:p>
            <a:pPr marL="845786" lvl="1" indent="-362480" fontAlgn="ctr">
              <a:buFont typeface="+mj-lt"/>
              <a:buAutoNum type="arabicPeriod"/>
            </a:pPr>
            <a:r>
              <a:rPr lang="en-CA" b="0" i="0" dirty="0">
                <a:effectLst/>
              </a:rPr>
              <a:t>people labeled with developmental disabilities are </a:t>
            </a:r>
            <a:r>
              <a:rPr lang="en-CA" b="0" i="1" dirty="0">
                <a:effectLst/>
              </a:rPr>
              <a:t>equal</a:t>
            </a:r>
            <a:r>
              <a:rPr lang="en-CA" b="0" i="0" dirty="0">
                <a:effectLst/>
              </a:rPr>
              <a:t>,</a:t>
            </a:r>
          </a:p>
          <a:p>
            <a:pPr marL="845786" lvl="1" indent="-362480" fontAlgn="ctr">
              <a:buFont typeface="+mj-lt"/>
              <a:buAutoNum type="arabicPeriod"/>
            </a:pPr>
            <a:r>
              <a:rPr lang="en-CA" b="0" i="0" dirty="0">
                <a:effectLst/>
              </a:rPr>
              <a:t>their lived experience is a valuable </a:t>
            </a:r>
            <a:r>
              <a:rPr lang="en-CA" b="0" i="1" dirty="0">
                <a:effectLst/>
              </a:rPr>
              <a:t>expertise</a:t>
            </a:r>
            <a:r>
              <a:rPr lang="en-CA" b="0" i="0" dirty="0">
                <a:effectLst/>
              </a:rPr>
              <a:t>,</a:t>
            </a:r>
          </a:p>
          <a:p>
            <a:pPr marL="845786" lvl="1" indent="-362480" fontAlgn="ctr">
              <a:buFont typeface="+mj-lt"/>
              <a:buAutoNum type="arabicPeriod"/>
            </a:pPr>
            <a:r>
              <a:rPr lang="en-CA" b="0" i="0" dirty="0">
                <a:effectLst/>
              </a:rPr>
              <a:t>their participation is</a:t>
            </a:r>
            <a:r>
              <a:rPr lang="en-CA" b="0" i="1" dirty="0">
                <a:effectLst/>
              </a:rPr>
              <a:t> benefici</a:t>
            </a:r>
            <a:r>
              <a:rPr lang="en-CA" b="0" i="0" dirty="0">
                <a:effectLst/>
              </a:rPr>
              <a:t>al for organizations, </a:t>
            </a:r>
          </a:p>
          <a:p>
            <a:pPr marL="845786" lvl="1" indent="-362480" fontAlgn="ctr">
              <a:spcAft>
                <a:spcPts val="846"/>
              </a:spcAft>
              <a:buFont typeface="+mj-lt"/>
              <a:buAutoNum type="arabicPeriod"/>
            </a:pPr>
            <a:r>
              <a:rPr lang="en-CA" b="0" i="0" dirty="0">
                <a:effectLst/>
              </a:rPr>
              <a:t>and they are necessary </a:t>
            </a:r>
            <a:r>
              <a:rPr lang="en-CA" b="0" i="1" dirty="0">
                <a:effectLst/>
              </a:rPr>
              <a:t>partners</a:t>
            </a:r>
            <a:r>
              <a:rPr lang="en-CA" b="0" i="0" dirty="0">
                <a:effectLst/>
              </a:rPr>
              <a:t> in designing community-based services. </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17</a:t>
            </a:fld>
            <a:endParaRPr lang="en-US" dirty="0"/>
          </a:p>
        </p:txBody>
      </p:sp>
    </p:spTree>
    <p:extLst>
      <p:ext uri="{BB962C8B-B14F-4D97-AF65-F5344CB8AC3E}">
        <p14:creationId xmlns:p14="http://schemas.microsoft.com/office/powerpoint/2010/main" val="30020719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rPr>
              <a:t>[slide description- the slide is white with a tan bar across the top. In the tan bar is the word “Discussion”. Under the bar is two textboxes with the bullet notes]</a:t>
            </a:r>
          </a:p>
          <a:p>
            <a:pPr fontAlgn="ctr">
              <a:buFont typeface="Arial" panose="020B0604020202020204" pitchFamily="34" charset="0"/>
              <a:buChar char="•"/>
            </a:pPr>
            <a:endParaRPr lang="en-US" dirty="0">
              <a:solidFill>
                <a:srgbClr val="000000"/>
              </a:solidFill>
            </a:endParaRPr>
          </a:p>
          <a:p>
            <a:pPr fontAlgn="ctr"/>
            <a:r>
              <a:rPr lang="en-US" b="1" dirty="0">
                <a:solidFill>
                  <a:srgbClr val="000000"/>
                </a:solidFill>
              </a:rPr>
              <a:t>Speaking notes:</a:t>
            </a:r>
          </a:p>
          <a:p>
            <a:pPr fontAlgn="ctr"/>
            <a:endParaRPr lang="en-US" dirty="0">
              <a:solidFill>
                <a:srgbClr val="000000"/>
              </a:solidFill>
            </a:endParaRPr>
          </a:p>
          <a:p>
            <a:pPr marL="302066" indent="-302066" fontAlgn="ctr">
              <a:buFont typeface="Arial" panose="020B0604020202020204" pitchFamily="34" charset="0"/>
              <a:buChar char="•"/>
            </a:pPr>
            <a:r>
              <a:rPr lang="en-CA" dirty="0">
                <a:solidFill>
                  <a:srgbClr val="000000"/>
                </a:solidFill>
              </a:rPr>
              <a:t>While beliefs and assumptions influence whether service users have a seat at the table, power dynamics determine whether service users hold influence in decision-making once there. Our results suggested that collaborative partnerships require power to be shared with service users such that they are empowered to influence meaningful change. </a:t>
            </a:r>
            <a:endParaRPr lang="en-CA" dirty="0"/>
          </a:p>
          <a:p>
            <a:pPr marL="302066" indent="-302066" fontAlgn="ctr">
              <a:spcAft>
                <a:spcPts val="846"/>
              </a:spcAft>
              <a:buFont typeface="Arial" panose="020B0604020202020204" pitchFamily="34" charset="0"/>
              <a:buChar char="•"/>
            </a:pPr>
            <a:r>
              <a:rPr lang="en-CA" dirty="0"/>
              <a:t>This involves reconfigure planning and decision-making spaces that can often designed on the terms of service providers- privileging their preferences for meeting and planning, and their conceptions of valid and useful knowledge to instead incorporate ways of mtg and working together that are inclusive so everybody can fully participate. </a:t>
            </a:r>
          </a:p>
          <a:p>
            <a:pPr marL="302066" indent="-302066" fontAlgn="ctr">
              <a:buFont typeface="Arial" panose="020B0604020202020204" pitchFamily="34" charset="0"/>
              <a:buChar char="•"/>
            </a:pPr>
            <a:r>
              <a:rPr lang="en-CA" dirty="0">
                <a:solidFill>
                  <a:srgbClr val="000000"/>
                </a:solidFill>
              </a:rPr>
              <a:t>Secondly, collaborative partnerships rejected hierarchies of value and power where non-disabled members of service planning tables held greater power and authority to make decisions than those members labeled with developmental disabilities. Instead, collaborative partnerships were built upon a balanced and equal membership structure and shared decision-making power. </a:t>
            </a:r>
          </a:p>
          <a:p>
            <a:pPr marL="302066" indent="-302066" fontAlgn="ctr">
              <a:buFont typeface="Arial" panose="020B0604020202020204" pitchFamily="34" charset="0"/>
              <a:buChar char="•"/>
            </a:pPr>
            <a:r>
              <a:rPr lang="en-CA" dirty="0">
                <a:solidFill>
                  <a:srgbClr val="000000"/>
                </a:solidFill>
              </a:rPr>
              <a:t>Participant's experiences suggested that equal decision-making power and roles of equal influence and importance shifted power dynamics from </a:t>
            </a:r>
            <a:r>
              <a:rPr lang="en-CA" i="1" dirty="0">
                <a:solidFill>
                  <a:srgbClr val="000000"/>
                </a:solidFill>
              </a:rPr>
              <a:t>power ove</a:t>
            </a:r>
            <a:r>
              <a:rPr lang="en-CA" dirty="0">
                <a:solidFill>
                  <a:srgbClr val="000000"/>
                </a:solidFill>
              </a:rPr>
              <a:t>r to</a:t>
            </a:r>
            <a:r>
              <a:rPr lang="en-CA" i="1" dirty="0">
                <a:solidFill>
                  <a:srgbClr val="000000"/>
                </a:solidFill>
              </a:rPr>
              <a:t> power wit</a:t>
            </a:r>
            <a:r>
              <a:rPr lang="en-CA" dirty="0">
                <a:solidFill>
                  <a:srgbClr val="000000"/>
                </a:solidFill>
              </a:rPr>
              <a:t>h; from a service user/service provider hierarchical dynamic to a mutual and reciprocal teamwork dynamic. </a:t>
            </a:r>
          </a:p>
          <a:p>
            <a:pPr marL="302066" indent="-302066" fontAlgn="ctr">
              <a:buFont typeface="Arial" panose="020B0604020202020204" pitchFamily="34" charset="0"/>
              <a:buChar char="•"/>
            </a:pPr>
            <a:r>
              <a:rPr lang="en-CA" dirty="0">
                <a:solidFill>
                  <a:srgbClr val="000000"/>
                </a:solidFill>
              </a:rPr>
              <a:t>Collaborative partnerships also addressed power by engaging service users in participation approaches that empower them to wield influence and effect change.  Their responses allude to a desire for non-paternalistic forms of participation, which in addition to having equal influence in service plans and decisions, were said to involve service user's input and knowledge being truly heard and considered, education and equipping to support informed and relevant contributions, influence over </a:t>
            </a:r>
            <a:r>
              <a:rPr lang="en-CA" i="1" dirty="0">
                <a:solidFill>
                  <a:srgbClr val="000000"/>
                </a:solidFill>
              </a:rPr>
              <a:t>meaningful</a:t>
            </a:r>
            <a:r>
              <a:rPr lang="en-CA" dirty="0">
                <a:solidFill>
                  <a:srgbClr val="000000"/>
                </a:solidFill>
              </a:rPr>
              <a:t> decisions and topics, and participation in methods that are effective at bringing about change. </a:t>
            </a:r>
            <a:endParaRPr lang="en-CA" dirty="0"/>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18</a:t>
            </a:fld>
            <a:endParaRPr lang="en-US" dirty="0"/>
          </a:p>
        </p:txBody>
      </p:sp>
    </p:spTree>
    <p:extLst>
      <p:ext uri="{BB962C8B-B14F-4D97-AF65-F5344CB8AC3E}">
        <p14:creationId xmlns:p14="http://schemas.microsoft.com/office/powerpoint/2010/main" val="3267426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rPr>
              <a:t>[Slide description- the slide is white with a tan bar across the top. In the tan bar is the word “Discussion”. Under the bar is a textbox with the bullet notes]</a:t>
            </a:r>
          </a:p>
          <a:p>
            <a:pPr fontAlgn="ctr">
              <a:buFont typeface="Arial" panose="020B0604020202020204" pitchFamily="34" charset="0"/>
              <a:buChar char="•"/>
            </a:pPr>
            <a:endParaRPr lang="en-US" dirty="0">
              <a:solidFill>
                <a:srgbClr val="000000"/>
              </a:solidFill>
            </a:endParaRPr>
          </a:p>
          <a:p>
            <a:pPr fontAlgn="ctr"/>
            <a:r>
              <a:rPr lang="en-US" b="1" dirty="0">
                <a:solidFill>
                  <a:srgbClr val="000000"/>
                </a:solidFill>
              </a:rPr>
              <a:t>Speaking notes:</a:t>
            </a:r>
          </a:p>
          <a:p>
            <a:pPr fontAlgn="ctr"/>
            <a:endParaRPr lang="en-US" dirty="0">
              <a:solidFill>
                <a:srgbClr val="000000"/>
              </a:solidFill>
            </a:endParaRPr>
          </a:p>
          <a:p>
            <a:pPr marL="302066" indent="-302066" fontAlgn="ctr">
              <a:buFont typeface="Arial" panose="020B0604020202020204" pitchFamily="34" charset="0"/>
              <a:buChar char="•"/>
            </a:pPr>
            <a:r>
              <a:rPr lang="en-CA" dirty="0">
                <a:solidFill>
                  <a:srgbClr val="000000"/>
                </a:solidFill>
              </a:rPr>
              <a:t>For effective systems change, empowering practices and structures of support are needed to nurture and maintain shifts in mental models, power dynamics, and ways of relating and working together with service users </a:t>
            </a:r>
          </a:p>
          <a:p>
            <a:pPr marL="302066" indent="-302066" fontAlgn="ctr">
              <a:buFont typeface="Arial" panose="020B0604020202020204" pitchFamily="34" charset="0"/>
              <a:buChar char="•"/>
            </a:pPr>
            <a:r>
              <a:rPr lang="en-CA" dirty="0">
                <a:solidFill>
                  <a:srgbClr val="000000"/>
                </a:solidFill>
              </a:rPr>
              <a:t>our results suggest that within collaborative partnerships, formal and consistent methods of participation can serve as the conduit of collaborating together as equals. These methods provide an equal playing field on which to contribute knowledge and expertise as well as share decision-making power and influence, and it is through such collaboration these methods neutralize power imbalances.  </a:t>
            </a:r>
          </a:p>
          <a:p>
            <a:pPr marL="302066" indent="-302066" fontAlgn="ctr">
              <a:buFont typeface="Arial" panose="020B0604020202020204" pitchFamily="34" charset="0"/>
              <a:buChar char="•"/>
            </a:pPr>
            <a:r>
              <a:rPr lang="en-CA" dirty="0">
                <a:solidFill>
                  <a:srgbClr val="000000"/>
                </a:solidFill>
              </a:rPr>
              <a:t>It is thus important formal and consistent methods of participation are integrated into structures and processes of organizational service planning and decision making, as well as at all stages of the service delivery cycle. </a:t>
            </a:r>
          </a:p>
          <a:p>
            <a:pPr marL="302066" indent="-302066" fontAlgn="ctr">
              <a:buFont typeface="Arial" panose="020B0604020202020204" pitchFamily="34" charset="0"/>
              <a:buChar char="•"/>
            </a:pPr>
            <a:r>
              <a:rPr lang="en-CA" dirty="0">
                <a:solidFill>
                  <a:srgbClr val="000000"/>
                </a:solidFill>
              </a:rPr>
              <a:t>Additionally practices and policies are needed to make integrating the resulting input a formal part of decision-making and action planning processes in organizations.</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19</a:t>
            </a:fld>
            <a:endParaRPr lang="en-US" dirty="0"/>
          </a:p>
        </p:txBody>
      </p:sp>
    </p:spTree>
    <p:extLst>
      <p:ext uri="{BB962C8B-B14F-4D97-AF65-F5344CB8AC3E}">
        <p14:creationId xmlns:p14="http://schemas.microsoft.com/office/powerpoint/2010/main" val="1555529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effectLst/>
              </a:rPr>
              <a:t>[Slide description- the slide is white with a tan bar across the top. In the tan bar is the word “introductions”. Under the bar is two columns. The first columns has the heading “Kaylagh” in dark brown font. Underneath that is </a:t>
            </a:r>
            <a:r>
              <a:rPr lang="en-US" dirty="0" err="1">
                <a:solidFill>
                  <a:srgbClr val="000000"/>
                </a:solidFill>
                <a:effectLst/>
              </a:rPr>
              <a:t>Kaylagh’s</a:t>
            </a:r>
            <a:r>
              <a:rPr lang="en-US" dirty="0">
                <a:solidFill>
                  <a:srgbClr val="000000"/>
                </a:solidFill>
                <a:effectLst/>
              </a:rPr>
              <a:t> introduction. In the second column is the heading “Dzidra” in dark brown font. Underneath that is </a:t>
            </a:r>
            <a:r>
              <a:rPr lang="en-US" dirty="0" err="1">
                <a:solidFill>
                  <a:srgbClr val="000000"/>
                </a:solidFill>
                <a:effectLst/>
              </a:rPr>
              <a:t>Dzidra’s</a:t>
            </a:r>
            <a:r>
              <a:rPr lang="en-US" dirty="0">
                <a:solidFill>
                  <a:srgbClr val="000000"/>
                </a:solidFill>
                <a:effectLst/>
              </a:rPr>
              <a:t> introduction.]</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pPr fontAlgn="ctr"/>
            <a:r>
              <a:rPr lang="en-US" b="0" dirty="0">
                <a:solidFill>
                  <a:srgbClr val="000000"/>
                </a:solidFill>
                <a:effectLst/>
                <a:highlight>
                  <a:srgbClr val="00FF00"/>
                </a:highlight>
              </a:rPr>
              <a:t>Kaylagh</a:t>
            </a:r>
          </a:p>
          <a:p>
            <a:pPr fontAlgn="ctr">
              <a:buFont typeface="Arial" panose="020B0604020202020204" pitchFamily="34" charset="0"/>
              <a:buChar char="•"/>
            </a:pPr>
            <a:r>
              <a:rPr lang="en-US" dirty="0">
                <a:solidFill>
                  <a:srgbClr val="000000"/>
                </a:solidFill>
                <a:effectLst/>
              </a:rPr>
              <a:t>Hi I'm Kaylagh a Community Psychology masters student and the Manager of Strategic Initiatives from Christian Horizons. I am a white woman with blond hair and I use she/her pronouns.</a:t>
            </a:r>
          </a:p>
          <a:p>
            <a:pPr fontAlgn="ctr">
              <a:buFont typeface="Arial" panose="020B0604020202020204" pitchFamily="34" charset="0"/>
              <a:buChar char="•"/>
            </a:pPr>
            <a:endParaRPr lang="en-US" dirty="0">
              <a:solidFill>
                <a:srgbClr val="000000"/>
              </a:solidFill>
              <a:effectLst/>
            </a:endParaRPr>
          </a:p>
          <a:p>
            <a:pPr fontAlgn="ctr">
              <a:buFont typeface="Arial" panose="020B0604020202020204" pitchFamily="34" charset="0"/>
              <a:buChar char="•"/>
            </a:pPr>
            <a:r>
              <a:rPr lang="en-US" dirty="0">
                <a:solidFill>
                  <a:srgbClr val="000000"/>
                </a:solidFill>
                <a:effectLst/>
                <a:highlight>
                  <a:srgbClr val="00FFFF"/>
                </a:highlight>
              </a:rPr>
              <a:t>Dzidra</a:t>
            </a:r>
          </a:p>
          <a:p>
            <a:pPr fontAlgn="ctr">
              <a:buFont typeface="Arial" panose="020B0604020202020204" pitchFamily="34" charset="0"/>
              <a:buChar char="•"/>
            </a:pPr>
            <a:r>
              <a:rPr lang="en-US" dirty="0">
                <a:solidFill>
                  <a:srgbClr val="000000"/>
                </a:solidFill>
                <a:effectLst/>
              </a:rPr>
              <a:t>Hi I'm Dzidra, I am a self-advocate who uses developmental services. I am the Co-Chair of Christian Horizons </a:t>
            </a:r>
            <a:r>
              <a:rPr lang="en-US" dirty="0">
                <a:solidFill>
                  <a:srgbClr val="000000"/>
                </a:solidFill>
              </a:rPr>
              <a:t>s</a:t>
            </a:r>
            <a:r>
              <a:rPr lang="en-US" dirty="0">
                <a:solidFill>
                  <a:srgbClr val="000000"/>
                </a:solidFill>
                <a:effectLst/>
              </a:rPr>
              <a:t>elf-advocacy council and a member of The Council from Community Living Ontario. I am a co-researcher on this project. I am a black woman and I use she/her pronouns.</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a:t>
            </a:fld>
            <a:endParaRPr lang="en-US" dirty="0"/>
          </a:p>
        </p:txBody>
      </p:sp>
    </p:spTree>
    <p:extLst>
      <p:ext uri="{BB962C8B-B14F-4D97-AF65-F5344CB8AC3E}">
        <p14:creationId xmlns:p14="http://schemas.microsoft.com/office/powerpoint/2010/main" val="11488358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rPr>
              <a:t>[Slide description- the slide is white with a tan bar across the top. In the tan bar is the word “Conclusion”. Under the bar is a textbox with the bullet notes]</a:t>
            </a:r>
          </a:p>
          <a:p>
            <a:pPr fontAlgn="ctr">
              <a:buFont typeface="Arial" panose="020B0604020202020204" pitchFamily="34" charset="0"/>
              <a:buChar char="•"/>
            </a:pPr>
            <a:endParaRPr lang="en-US" dirty="0">
              <a:solidFill>
                <a:srgbClr val="000000"/>
              </a:solidFill>
            </a:endParaRPr>
          </a:p>
          <a:p>
            <a:pPr fontAlgn="ctr"/>
            <a:r>
              <a:rPr lang="en-US" b="1" dirty="0">
                <a:solidFill>
                  <a:srgbClr val="000000"/>
                </a:solidFill>
              </a:rPr>
              <a:t>Speaking notes:</a:t>
            </a:r>
          </a:p>
          <a:p>
            <a:pPr fontAlgn="ctr"/>
            <a:endParaRPr lang="en-US" dirty="0">
              <a:solidFill>
                <a:srgbClr val="000000"/>
              </a:solidFill>
            </a:endParaRPr>
          </a:p>
          <a:p>
            <a:pPr fontAlgn="ctr">
              <a:buFont typeface="Arial" panose="020B0604020202020204" pitchFamily="34" charset="0"/>
              <a:buChar char="•"/>
            </a:pPr>
            <a:r>
              <a:rPr lang="en-CA" dirty="0">
                <a:solidFill>
                  <a:srgbClr val="000000"/>
                </a:solidFill>
              </a:rPr>
              <a:t>Our findings suggest key elements of collaborative partnerships identified as relevant in Ontario developmental services organizations. </a:t>
            </a:r>
          </a:p>
          <a:p>
            <a:pPr fontAlgn="ctr">
              <a:buFont typeface="Arial" panose="020B0604020202020204" pitchFamily="34" charset="0"/>
              <a:buChar char="•"/>
            </a:pPr>
            <a:r>
              <a:rPr lang="en-CA" dirty="0">
                <a:solidFill>
                  <a:srgbClr val="000000"/>
                </a:solidFill>
              </a:rPr>
              <a:t>Many of which are consistent with existing literature on the topic. </a:t>
            </a:r>
          </a:p>
          <a:p>
            <a:pPr fontAlgn="ctr">
              <a:buFont typeface="Arial" panose="020B0604020202020204" pitchFamily="34" charset="0"/>
              <a:buChar char="•"/>
            </a:pPr>
            <a:r>
              <a:rPr lang="en-CA" dirty="0">
                <a:solidFill>
                  <a:srgbClr val="000000"/>
                </a:solidFill>
              </a:rPr>
              <a:t>Our results provide additional evidence to support this literature from a unique setting not currently explored- Ontario developmental services organizations and from people whose voice is not often represented in this body of literature-  the voice of service users labeled with developmental disabilities.</a:t>
            </a:r>
          </a:p>
          <a:p>
            <a:pPr fontAlgn="ctr">
              <a:buFont typeface="Arial" panose="020B0604020202020204" pitchFamily="34" charset="0"/>
              <a:buChar char="•"/>
            </a:pPr>
            <a:r>
              <a:rPr lang="en-CA" dirty="0">
                <a:solidFill>
                  <a:srgbClr val="000000"/>
                </a:solidFill>
              </a:rPr>
              <a:t>Additionally, our findings contribute a few additional key elements.  </a:t>
            </a:r>
          </a:p>
          <a:p>
            <a:pPr fontAlgn="ctr">
              <a:buFont typeface="Arial" panose="020B0604020202020204" pitchFamily="34" charset="0"/>
              <a:buChar char="•"/>
            </a:pPr>
            <a:r>
              <a:rPr lang="en-CA" dirty="0">
                <a:solidFill>
                  <a:srgbClr val="000000"/>
                </a:solidFill>
              </a:rPr>
              <a:t>Future research could explore whether addressing each of these key elements does in fact result in effective collaborative partnerships such as through a longitudinal study. </a:t>
            </a:r>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20</a:t>
            </a:fld>
            <a:endParaRPr lang="en-US" dirty="0"/>
          </a:p>
        </p:txBody>
      </p:sp>
    </p:spTree>
    <p:extLst>
      <p:ext uri="{BB962C8B-B14F-4D97-AF65-F5344CB8AC3E}">
        <p14:creationId xmlns:p14="http://schemas.microsoft.com/office/powerpoint/2010/main" val="1816156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[Slide description- the slide has two pictures on either side. In the middle of the pictures are the words “thank you” and </a:t>
            </a:r>
            <a:r>
              <a:rPr lang="en-CA" dirty="0" err="1"/>
              <a:t>Kaylagh’s</a:t>
            </a:r>
            <a:r>
              <a:rPr lang="en-CA" dirty="0"/>
              <a:t> contact information. The first picture is of a person in a wheelchair. They are entering a meeting room with a group of people. The second picture is a group of people sitting around a table and discussing something together.]</a:t>
            </a:r>
          </a:p>
        </p:txBody>
      </p:sp>
      <p:sp>
        <p:nvSpPr>
          <p:cNvPr id="4" name="Slide Number Placeholder 3"/>
          <p:cNvSpPr>
            <a:spLocks noGrp="1"/>
          </p:cNvSpPr>
          <p:nvPr>
            <p:ph type="sldNum" sz="quarter" idx="5"/>
          </p:nvPr>
        </p:nvSpPr>
        <p:spPr/>
        <p:txBody>
          <a:bodyPr/>
          <a:lstStyle/>
          <a:p>
            <a:fld id="{C58EC616-C518-4358-9496-6C33B2F5FA56}" type="slidenum">
              <a:rPr lang="en-US" smtClean="0"/>
              <a:t>21</a:t>
            </a:fld>
            <a:endParaRPr lang="en-US" dirty="0"/>
          </a:p>
        </p:txBody>
      </p:sp>
    </p:spTree>
    <p:extLst>
      <p:ext uri="{BB962C8B-B14F-4D97-AF65-F5344CB8AC3E}">
        <p14:creationId xmlns:p14="http://schemas.microsoft.com/office/powerpoint/2010/main" val="30395242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22</a:t>
            </a:fld>
            <a:endParaRPr lang="en-US" dirty="0"/>
          </a:p>
        </p:txBody>
      </p:sp>
    </p:spTree>
    <p:extLst>
      <p:ext uri="{BB962C8B-B14F-4D97-AF65-F5344CB8AC3E}">
        <p14:creationId xmlns:p14="http://schemas.microsoft.com/office/powerpoint/2010/main" val="787272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23</a:t>
            </a:fld>
            <a:endParaRPr lang="en-US" dirty="0"/>
          </a:p>
        </p:txBody>
      </p:sp>
    </p:spTree>
    <p:extLst>
      <p:ext uri="{BB962C8B-B14F-4D97-AF65-F5344CB8AC3E}">
        <p14:creationId xmlns:p14="http://schemas.microsoft.com/office/powerpoint/2010/main" val="120095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24</a:t>
            </a:fld>
            <a:endParaRPr lang="en-US" dirty="0"/>
          </a:p>
        </p:txBody>
      </p:sp>
    </p:spTree>
    <p:extLst>
      <p:ext uri="{BB962C8B-B14F-4D97-AF65-F5344CB8AC3E}">
        <p14:creationId xmlns:p14="http://schemas.microsoft.com/office/powerpoint/2010/main" val="8108670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25</a:t>
            </a:fld>
            <a:endParaRPr lang="en-US" dirty="0"/>
          </a:p>
        </p:txBody>
      </p:sp>
    </p:spTree>
    <p:extLst>
      <p:ext uri="{BB962C8B-B14F-4D97-AF65-F5344CB8AC3E}">
        <p14:creationId xmlns:p14="http://schemas.microsoft.com/office/powerpoint/2010/main" val="9914569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900" dirty="0">
              <a:solidFill>
                <a:srgbClr val="000000"/>
              </a:solidFill>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8EC616-C518-4358-9496-6C33B2F5FA56}" type="slidenum">
              <a:rPr lang="en-US" smtClean="0"/>
              <a:t>26</a:t>
            </a:fld>
            <a:endParaRPr lang="en-US" dirty="0"/>
          </a:p>
        </p:txBody>
      </p:sp>
    </p:spTree>
    <p:extLst>
      <p:ext uri="{BB962C8B-B14F-4D97-AF65-F5344CB8AC3E}">
        <p14:creationId xmlns:p14="http://schemas.microsoft.com/office/powerpoint/2010/main" val="26144906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900" dirty="0">
              <a:solidFill>
                <a:srgbClr val="000000"/>
              </a:solidFill>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8EC616-C518-4358-9496-6C33B2F5FA56}" type="slidenum">
              <a:rPr lang="en-US" smtClean="0"/>
              <a:t>27</a:t>
            </a:fld>
            <a:endParaRPr lang="en-US" dirty="0"/>
          </a:p>
        </p:txBody>
      </p:sp>
    </p:spTree>
    <p:extLst>
      <p:ext uri="{BB962C8B-B14F-4D97-AF65-F5344CB8AC3E}">
        <p14:creationId xmlns:p14="http://schemas.microsoft.com/office/powerpoint/2010/main" val="375897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900" dirty="0">
              <a:solidFill>
                <a:srgbClr val="000000"/>
              </a:solidFill>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8EC616-C518-4358-9496-6C33B2F5FA56}" type="slidenum">
              <a:rPr lang="en-US" smtClean="0"/>
              <a:t>28</a:t>
            </a:fld>
            <a:endParaRPr lang="en-US" dirty="0"/>
          </a:p>
        </p:txBody>
      </p:sp>
    </p:spTree>
    <p:extLst>
      <p:ext uri="{BB962C8B-B14F-4D97-AF65-F5344CB8AC3E}">
        <p14:creationId xmlns:p14="http://schemas.microsoft.com/office/powerpoint/2010/main" val="14261619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900" dirty="0">
              <a:solidFill>
                <a:srgbClr val="000000"/>
              </a:solidFill>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8EC616-C518-4358-9496-6C33B2F5FA56}" type="slidenum">
              <a:rPr lang="en-US" smtClean="0"/>
              <a:t>29</a:t>
            </a:fld>
            <a:endParaRPr lang="en-US" dirty="0"/>
          </a:p>
        </p:txBody>
      </p:sp>
    </p:spTree>
    <p:extLst>
      <p:ext uri="{BB962C8B-B14F-4D97-AF65-F5344CB8AC3E}">
        <p14:creationId xmlns:p14="http://schemas.microsoft.com/office/powerpoint/2010/main" val="1485873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effectLst/>
              </a:rPr>
              <a:t>[Slide description- the slide is white with a tan bar across the top. In the tan bar is the word “reminders”. Under the bar is a textbox with the bullet notes]</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pPr fontAlgn="ctr">
              <a:buFont typeface="Arial" panose="020B0604020202020204" pitchFamily="34" charset="0"/>
              <a:buChar char="•"/>
            </a:pPr>
            <a:r>
              <a:rPr lang="en-US" dirty="0">
                <a:solidFill>
                  <a:srgbClr val="000000"/>
                </a:solidFill>
                <a:effectLst/>
              </a:rPr>
              <a:t>You can find our slides along with the other posted slides on the Conference website. In the slide notes, you can find a visual description of the slides and our main discussion points for that slide. Today will describe the images and figures during our presentation. </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3</a:t>
            </a:fld>
            <a:endParaRPr lang="en-US" dirty="0"/>
          </a:p>
        </p:txBody>
      </p:sp>
    </p:spTree>
    <p:extLst>
      <p:ext uri="{BB962C8B-B14F-4D97-AF65-F5344CB8AC3E}">
        <p14:creationId xmlns:p14="http://schemas.microsoft.com/office/powerpoint/2010/main" val="12818157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sz="1900" dirty="0">
              <a:solidFill>
                <a:srgbClr val="000000"/>
              </a:solidFill>
              <a:latin typeface="Arial" panose="020B0604020202020204" pitchFamily="34" charset="0"/>
            </a:endParaRPr>
          </a:p>
        </p:txBody>
      </p:sp>
      <p:sp>
        <p:nvSpPr>
          <p:cNvPr id="4" name="Slide Number Placeholder 3"/>
          <p:cNvSpPr>
            <a:spLocks noGrp="1"/>
          </p:cNvSpPr>
          <p:nvPr>
            <p:ph type="sldNum" sz="quarter" idx="5"/>
          </p:nvPr>
        </p:nvSpPr>
        <p:spPr/>
        <p:txBody>
          <a:bodyPr/>
          <a:lstStyle/>
          <a:p>
            <a:fld id="{C58EC616-C518-4358-9496-6C33B2F5FA56}" type="slidenum">
              <a:rPr lang="en-US" smtClean="0"/>
              <a:t>30</a:t>
            </a:fld>
            <a:endParaRPr lang="en-US" dirty="0"/>
          </a:p>
        </p:txBody>
      </p:sp>
    </p:spTree>
    <p:extLst>
      <p:ext uri="{BB962C8B-B14F-4D97-AF65-F5344CB8AC3E}">
        <p14:creationId xmlns:p14="http://schemas.microsoft.com/office/powerpoint/2010/main" val="137890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effectLst/>
              </a:rPr>
              <a:t>[Slide description- the slide is white with a tan bar across the top. In the tan bar is the word “reminders continued”. Under the bar is a textbox with the bullet notes]</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pPr fontAlgn="ctr">
              <a:buFont typeface="Arial" panose="020B0604020202020204" pitchFamily="34" charset="0"/>
              <a:buChar char="•"/>
            </a:pPr>
            <a:endParaRPr lang="en-US" dirty="0">
              <a:solidFill>
                <a:srgbClr val="000000"/>
              </a:solidFill>
              <a:effectLst/>
            </a:endParaRPr>
          </a:p>
          <a:p>
            <a:pPr fontAlgn="ctr">
              <a:buFont typeface="Arial" panose="020B0604020202020204" pitchFamily="34" charset="0"/>
              <a:buChar char="•"/>
            </a:pPr>
            <a:r>
              <a:rPr lang="en-US" dirty="0">
                <a:solidFill>
                  <a:srgbClr val="000000"/>
                </a:solidFill>
                <a:effectLst/>
              </a:rPr>
              <a:t> If you have any questions or miss anything, you can email Kaylagh at kayvanwyck@gmail.com. We would love to hear from you and discuss our research further. </a:t>
            </a:r>
          </a:p>
          <a:p>
            <a:pPr fontAlgn="ctr">
              <a:buFont typeface="Arial" panose="020B0604020202020204" pitchFamily="34" charset="0"/>
              <a:buChar char="•"/>
            </a:pPr>
            <a:endParaRPr lang="en-US" dirty="0">
              <a:solidFill>
                <a:srgbClr val="000000"/>
              </a:solidFill>
              <a:effectLst/>
            </a:endParaRPr>
          </a:p>
          <a:p>
            <a:pPr fontAlgn="ctr">
              <a:spcAft>
                <a:spcPts val="846"/>
              </a:spcAft>
              <a:buFont typeface="Arial" panose="020B0604020202020204" pitchFamily="34" charset="0"/>
              <a:buChar char="•"/>
            </a:pPr>
            <a:r>
              <a:rPr lang="en-CA" dirty="0">
                <a:solidFill>
                  <a:srgbClr val="000000"/>
                </a:solidFill>
                <a:effectLst/>
              </a:rPr>
              <a:t>We will use the term people labeled with developmental disabilities throughout as the advocate researchers felt that was the most respectful way they wanted to be identified. </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4</a:t>
            </a:fld>
            <a:endParaRPr lang="en-US" dirty="0"/>
          </a:p>
        </p:txBody>
      </p:sp>
    </p:spTree>
    <p:extLst>
      <p:ext uri="{BB962C8B-B14F-4D97-AF65-F5344CB8AC3E}">
        <p14:creationId xmlns:p14="http://schemas.microsoft.com/office/powerpoint/2010/main" val="3654966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dirty="0">
                <a:solidFill>
                  <a:srgbClr val="000000"/>
                </a:solidFill>
                <a:effectLst/>
              </a:rPr>
              <a:t>[Slide description- the slide is white with a tan bar across the top. In the tan bar is the words “What is service user participation”. Under the bar is a textbox with the bullet notes]</a:t>
            </a:r>
          </a:p>
          <a:p>
            <a:pPr fontAlgn="ctr">
              <a:buFont typeface="Arial" panose="020B0604020202020204" pitchFamily="34" charset="0"/>
              <a:buChar char="•"/>
            </a:pPr>
            <a:endParaRPr lang="en-US" dirty="0">
              <a:solidFill>
                <a:srgbClr val="000000"/>
              </a:solidFill>
              <a:effectLst/>
            </a:endParaRPr>
          </a:p>
          <a:p>
            <a:pPr fontAlgn="ctr"/>
            <a:r>
              <a:rPr lang="en-US" b="1" dirty="0">
                <a:solidFill>
                  <a:srgbClr val="000000"/>
                </a:solidFill>
                <a:effectLst/>
              </a:rPr>
              <a:t>Speaking notes:</a:t>
            </a:r>
          </a:p>
          <a:p>
            <a:pPr fontAlgn="ctr">
              <a:buFont typeface="Arial" panose="020B0604020202020204" pitchFamily="34" charset="0"/>
              <a:buChar char="•"/>
            </a:pPr>
            <a:endParaRPr lang="en-US" dirty="0">
              <a:solidFill>
                <a:srgbClr val="000000"/>
              </a:solidFill>
              <a:effectLst/>
            </a:endParaRPr>
          </a:p>
          <a:p>
            <a:pPr fontAlgn="ctr"/>
            <a:r>
              <a:rPr lang="en-US" dirty="0">
                <a:solidFill>
                  <a:srgbClr val="000000"/>
                </a:solidFill>
                <a:latin typeface="Calibri" panose="020F0502020204030204" pitchFamily="34" charset="0"/>
              </a:rPr>
              <a:t>Dzidra</a:t>
            </a:r>
          </a:p>
          <a:p>
            <a:pPr fontAlgn="ctr"/>
            <a:br>
              <a:rPr lang="en-US" dirty="0">
                <a:solidFill>
                  <a:srgbClr val="000000"/>
                </a:solidFill>
                <a:latin typeface="Calibri" panose="020F0502020204030204" pitchFamily="34" charset="0"/>
              </a:rPr>
            </a:br>
            <a:r>
              <a:rPr lang="en-US" dirty="0">
                <a:solidFill>
                  <a:srgbClr val="000000"/>
                </a:solidFill>
                <a:latin typeface="Calibri" panose="020F0502020204030204" pitchFamily="34" charset="0"/>
              </a:rPr>
              <a:t>Service user participation is when people who use services:</a:t>
            </a:r>
          </a:p>
          <a:p>
            <a:pPr marL="785372" lvl="1" indent="-302066" fontAlgn="ctr">
              <a:buFont typeface="Arial" panose="020B0604020202020204" pitchFamily="34" charset="0"/>
              <a:buChar char="•"/>
            </a:pPr>
            <a:r>
              <a:rPr lang="en-US" dirty="0">
                <a:solidFill>
                  <a:srgbClr val="000000"/>
                </a:solidFill>
                <a:latin typeface="Calibri" panose="020F0502020204030204" pitchFamily="34" charset="0"/>
              </a:rPr>
              <a:t>  Provide input and ideas about services</a:t>
            </a:r>
          </a:p>
          <a:p>
            <a:pPr marL="785372" lvl="1" indent="-302066" fontAlgn="ctr">
              <a:buFont typeface="Arial" panose="020B0604020202020204" pitchFamily="34" charset="0"/>
              <a:buChar char="•"/>
            </a:pPr>
            <a:r>
              <a:rPr lang="en-US" dirty="0">
                <a:solidFill>
                  <a:srgbClr val="000000"/>
                </a:solidFill>
                <a:latin typeface="Calibri" panose="020F0502020204030204" pitchFamily="34" charset="0"/>
              </a:rPr>
              <a:t> Help to design and plan new services</a:t>
            </a:r>
          </a:p>
          <a:p>
            <a:pPr marL="785372" lvl="1" indent="-302066" fontAlgn="ctr">
              <a:buFont typeface="Arial" panose="020B0604020202020204" pitchFamily="34" charset="0"/>
              <a:buChar char="•"/>
            </a:pPr>
            <a:r>
              <a:rPr lang="en-US" dirty="0">
                <a:solidFill>
                  <a:srgbClr val="000000"/>
                </a:solidFill>
                <a:latin typeface="Calibri" panose="020F0502020204030204" pitchFamily="34" charset="0"/>
              </a:rPr>
              <a:t> and help to assess and improve existing services. </a:t>
            </a:r>
          </a:p>
          <a:p>
            <a:pPr marL="724959"/>
            <a:r>
              <a:rPr lang="en-US" dirty="0">
                <a:solidFill>
                  <a:srgbClr val="000000"/>
                </a:solidFill>
                <a:latin typeface="Calibri" panose="020F0502020204030204" pitchFamily="34" charset="0"/>
              </a:rPr>
              <a:t> </a:t>
            </a:r>
          </a:p>
          <a:p>
            <a:pPr fontAlgn="ctr"/>
            <a:r>
              <a:rPr lang="en-US" dirty="0">
                <a:solidFill>
                  <a:srgbClr val="000000"/>
                </a:solidFill>
                <a:latin typeface="Calibri" panose="020F0502020204030204" pitchFamily="34" charset="0"/>
              </a:rPr>
              <a:t>Service users have important knowledge and experiences that can help to make services better. </a:t>
            </a: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5</a:t>
            </a:fld>
            <a:endParaRPr lang="en-US" dirty="0"/>
          </a:p>
        </p:txBody>
      </p:sp>
    </p:spTree>
    <p:extLst>
      <p:ext uri="{BB962C8B-B14F-4D97-AF65-F5344CB8AC3E}">
        <p14:creationId xmlns:p14="http://schemas.microsoft.com/office/powerpoint/2010/main" val="1829839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sz="1300" dirty="0">
                <a:solidFill>
                  <a:srgbClr val="000000"/>
                </a:solidFill>
              </a:rPr>
              <a:t>[slide description- the slide is white with a tan bar across the top. In the tan bar is the word “introductions”. Under the bar is two columns. The first columns has the heading “Kaylagh” in dark brown font. Underneath that is Kaylagh’s introduction. In the second column if he heading “Dzidra” in dark brown font. Underneath that is Dzidra’s introduction.]</a:t>
            </a:r>
          </a:p>
          <a:p>
            <a:pPr fontAlgn="ctr">
              <a:buFont typeface="Arial" panose="020B0604020202020204" pitchFamily="34" charset="0"/>
              <a:buChar char="•"/>
            </a:pPr>
            <a:endParaRPr lang="en-US" sz="1300" dirty="0">
              <a:solidFill>
                <a:srgbClr val="000000"/>
              </a:solidFill>
            </a:endParaRPr>
          </a:p>
          <a:p>
            <a:pPr fontAlgn="ctr"/>
            <a:r>
              <a:rPr lang="en-US" sz="1300" b="1" dirty="0">
                <a:solidFill>
                  <a:srgbClr val="000000"/>
                </a:solidFill>
              </a:rPr>
              <a:t>Speaking notes:</a:t>
            </a:r>
          </a:p>
          <a:p>
            <a:pPr fontAlgn="ctr"/>
            <a:r>
              <a:rPr lang="en-US" dirty="0">
                <a:solidFill>
                  <a:srgbClr val="000000"/>
                </a:solidFill>
                <a:highlight>
                  <a:srgbClr val="00FFFF"/>
                </a:highlight>
              </a:rPr>
              <a:t>Dzidra</a:t>
            </a:r>
            <a:endParaRPr lang="en-US" sz="1300" dirty="0">
              <a:solidFill>
                <a:srgbClr val="000000"/>
              </a:solidFill>
              <a:highlight>
                <a:srgbClr val="00FFFF"/>
              </a:highlight>
            </a:endParaRPr>
          </a:p>
          <a:p>
            <a:pPr marL="483306" lvl="1" fontAlgn="ctr"/>
            <a:r>
              <a:rPr lang="en-US" sz="1300" i="1" dirty="0">
                <a:solidFill>
                  <a:srgbClr val="000000"/>
                </a:solidFill>
              </a:rPr>
              <a:t>Why did we want to study this?</a:t>
            </a:r>
            <a:r>
              <a:rPr lang="en-CA" sz="1300" i="1" dirty="0">
                <a:solidFill>
                  <a:srgbClr val="000000"/>
                </a:solidFill>
              </a:rPr>
              <a:t> </a:t>
            </a:r>
            <a:endParaRPr lang="en-CA" sz="1300" dirty="0"/>
          </a:p>
          <a:p>
            <a:pPr marL="785372" lvl="1" indent="-302066" fontAlgn="ctr">
              <a:buFont typeface="Arial" panose="020B0604020202020204" pitchFamily="34" charset="0"/>
              <a:buChar char="•"/>
            </a:pPr>
            <a:r>
              <a:rPr lang="en-CA" sz="1300" dirty="0">
                <a:solidFill>
                  <a:srgbClr val="000000"/>
                </a:solidFill>
              </a:rPr>
              <a:t> </a:t>
            </a:r>
            <a:r>
              <a:rPr lang="en-US" sz="1300" dirty="0">
                <a:solidFill>
                  <a:srgbClr val="000000"/>
                </a:solidFill>
              </a:rPr>
              <a:t>Being more involved in our organization was important to us as self-advocates.</a:t>
            </a:r>
          </a:p>
          <a:p>
            <a:pPr marL="785372" lvl="1" indent="-302066" fontAlgn="ctr">
              <a:buFont typeface="Arial" panose="020B0604020202020204" pitchFamily="34" charset="0"/>
              <a:buChar char="•"/>
            </a:pPr>
            <a:endParaRPr lang="en-CA" sz="1300" dirty="0"/>
          </a:p>
          <a:p>
            <a:pPr marL="785372" lvl="1" indent="-302066" fontAlgn="ctr">
              <a:buFont typeface="Arial" panose="020B0604020202020204" pitchFamily="34" charset="0"/>
              <a:buChar char="•"/>
            </a:pPr>
            <a:r>
              <a:rPr lang="en-US" sz="1300" dirty="0">
                <a:solidFill>
                  <a:srgbClr val="000000"/>
                </a:solidFill>
              </a:rPr>
              <a:t>I asked to be more involved at a Leaders Conference:</a:t>
            </a:r>
          </a:p>
          <a:p>
            <a:pPr marL="785372" lvl="1" indent="-302066" fontAlgn="ctr">
              <a:buFont typeface="Arial" panose="020B0604020202020204" pitchFamily="34" charset="0"/>
              <a:buChar char="•"/>
            </a:pPr>
            <a:endParaRPr lang="en-US" sz="1300" dirty="0"/>
          </a:p>
          <a:p>
            <a:pPr marL="785372" lvl="1" indent="-302066" fontAlgn="ctr">
              <a:buFont typeface="Arial" panose="020B0604020202020204" pitchFamily="34" charset="0"/>
              <a:buChar char="•"/>
            </a:pPr>
            <a:r>
              <a:rPr lang="en-US" sz="1300" dirty="0">
                <a:solidFill>
                  <a:srgbClr val="000000"/>
                </a:solidFill>
              </a:rPr>
              <a:t>I said:</a:t>
            </a:r>
            <a:r>
              <a:rPr lang="en-US" sz="1300" dirty="0"/>
              <a:t> </a:t>
            </a:r>
            <a:r>
              <a:rPr lang="en-US" sz="1300" dirty="0">
                <a:solidFill>
                  <a:srgbClr val="000000"/>
                </a:solidFill>
              </a:rPr>
              <a:t>“We want to have more choice and control over our lives and our support…we also need a seat at the table. Let us advocate with you. Let us be more involved. We’re in this together”</a:t>
            </a:r>
          </a:p>
          <a:p>
            <a:pPr marL="785372" lvl="1" indent="-302066" fontAlgn="ctr">
              <a:buFont typeface="Arial" panose="020B0604020202020204" pitchFamily="34" charset="0"/>
              <a:buChar char="•"/>
            </a:pPr>
            <a:endParaRPr lang="en-US" sz="1300" dirty="0"/>
          </a:p>
          <a:p>
            <a:pPr marL="785372" lvl="1" indent="-302066" fontAlgn="ctr">
              <a:buFont typeface="Arial" panose="020B0604020202020204" pitchFamily="34" charset="0"/>
              <a:buChar char="•"/>
            </a:pPr>
            <a:r>
              <a:rPr lang="en-US" sz="1300" dirty="0">
                <a:solidFill>
                  <a:srgbClr val="000000"/>
                </a:solidFill>
              </a:rPr>
              <a:t>We wondered how service users could be more involved in developmental services organizations. </a:t>
            </a:r>
            <a:endParaRPr lang="en-US" sz="1300" dirty="0"/>
          </a:p>
          <a:p>
            <a:pPr marL="785372" lvl="1" indent="-302066" fontAlgn="ctr">
              <a:spcAft>
                <a:spcPts val="846"/>
              </a:spcAft>
              <a:buFont typeface="Arial" panose="020B0604020202020204" pitchFamily="34" charset="0"/>
              <a:buChar char="•"/>
            </a:pPr>
            <a:r>
              <a:rPr lang="en-US" sz="1300" dirty="0">
                <a:solidFill>
                  <a:srgbClr val="000000"/>
                </a:solidFill>
              </a:rPr>
              <a:t>Our research was about discovering that.</a:t>
            </a:r>
            <a:endParaRPr lang="en-US" sz="1300" dirty="0"/>
          </a:p>
          <a:p>
            <a:pPr fontAlgn="ctr">
              <a:buFont typeface="Arial" panose="020B0604020202020204" pitchFamily="34" charset="0"/>
              <a:buChar char="•"/>
            </a:pPr>
            <a:endParaRPr lang="en-US" sz="1300" dirty="0">
              <a:solidFill>
                <a:srgbClr val="000000"/>
              </a:solidFill>
            </a:endParaRPr>
          </a:p>
          <a:p>
            <a:pPr fontAlgn="ctr"/>
            <a:endParaRPr lang="en-US" sz="1300" dirty="0">
              <a:solidFill>
                <a:srgbClr val="000000"/>
              </a:solidFill>
            </a:endParaRP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6</a:t>
            </a:fld>
            <a:endParaRPr lang="en-US" dirty="0"/>
          </a:p>
        </p:txBody>
      </p:sp>
    </p:spTree>
    <p:extLst>
      <p:ext uri="{BB962C8B-B14F-4D97-AF65-F5344CB8AC3E}">
        <p14:creationId xmlns:p14="http://schemas.microsoft.com/office/powerpoint/2010/main" val="3728544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sz="1300" dirty="0">
                <a:solidFill>
                  <a:srgbClr val="000000"/>
                </a:solidFill>
              </a:rPr>
              <a:t>[Slide description- the slide is white with a tan bar across the top. In the tan bar is the word “Theory and research question”. Under the bar is two columns. The first columns has the heading “Collaborative Partnerships” in dark brown font. Underneath is a description of collaborative partnerships based on theory and existing literature. In the second column is the heading “Research question” in dark brown font. Underneath is our research question.]</a:t>
            </a:r>
          </a:p>
          <a:p>
            <a:pPr fontAlgn="ctr">
              <a:buFont typeface="Arial" panose="020B0604020202020204" pitchFamily="34" charset="0"/>
              <a:buChar char="•"/>
            </a:pPr>
            <a:endParaRPr lang="en-US" sz="1300" dirty="0">
              <a:solidFill>
                <a:srgbClr val="000000"/>
              </a:solidFill>
            </a:endParaRPr>
          </a:p>
          <a:p>
            <a:pPr fontAlgn="ctr"/>
            <a:r>
              <a:rPr lang="en-US" sz="1300" b="1" dirty="0">
                <a:solidFill>
                  <a:srgbClr val="000000"/>
                </a:solidFill>
              </a:rPr>
              <a:t>Speaking notes:</a:t>
            </a:r>
          </a:p>
          <a:p>
            <a:pPr fontAlgn="ctr"/>
            <a:endParaRPr lang="en-US" sz="1300" dirty="0">
              <a:solidFill>
                <a:srgbClr val="000000"/>
              </a:solidFill>
            </a:endParaRPr>
          </a:p>
          <a:p>
            <a:pPr marL="302066" indent="-302066" fontAlgn="ctr">
              <a:buFont typeface="Arial" panose="020B0604020202020204" pitchFamily="34" charset="0"/>
              <a:buChar char="•"/>
            </a:pPr>
            <a:r>
              <a:rPr lang="en-CA" sz="1300" dirty="0">
                <a:solidFill>
                  <a:srgbClr val="000000"/>
                </a:solidFill>
              </a:rPr>
              <a:t>The UNCRPD states that people labeled with disabilities should be active participants in decisions about policies and programs that impact them. This right motivated our team to promote full inclusion of service users in decision making within developmental services organizations. Our approach was thus grounded in a human rights and social model of disability. </a:t>
            </a:r>
          </a:p>
          <a:p>
            <a:pPr marL="302066" indent="-302066" fontAlgn="ctr">
              <a:buFont typeface="Arial" panose="020B0604020202020204" pitchFamily="34" charset="0"/>
              <a:buChar char="•"/>
            </a:pPr>
            <a:endParaRPr lang="en-CA" sz="1300" dirty="0"/>
          </a:p>
          <a:p>
            <a:pPr marL="302066" indent="-302066" fontAlgn="ctr">
              <a:buFont typeface="Arial" panose="020B0604020202020204" pitchFamily="34" charset="0"/>
              <a:buChar char="•"/>
            </a:pPr>
            <a:r>
              <a:rPr lang="en-CA" sz="1300" dirty="0">
                <a:solidFill>
                  <a:srgbClr val="000000"/>
                </a:solidFill>
              </a:rPr>
              <a:t>When we reviewed past studies, we learned there was not a lot known about how service users labeled with developmental disabilities were participating in Ontario developmental services organizations, nor how they would want to participate and have a say. We wondered w</a:t>
            </a:r>
            <a:r>
              <a:rPr lang="en-CA" sz="1300" i="1" dirty="0"/>
              <a:t>hat might approaches to participation might look like if they were designed on the terms of service users and met their goals for inclusion? </a:t>
            </a:r>
          </a:p>
          <a:p>
            <a:pPr marL="302066" indent="-302066" fontAlgn="ctr">
              <a:buFont typeface="Arial" panose="020B0604020202020204" pitchFamily="34" charset="0"/>
              <a:buChar char="•"/>
            </a:pPr>
            <a:endParaRPr lang="en-CA" sz="1300" dirty="0"/>
          </a:p>
          <a:p>
            <a:pPr marL="302066" indent="-302066" fontAlgn="ctr">
              <a:buFont typeface="Arial" panose="020B0604020202020204" pitchFamily="34" charset="0"/>
              <a:buChar char="•"/>
            </a:pPr>
            <a:r>
              <a:rPr lang="en-CA" sz="1300" dirty="0">
                <a:solidFill>
                  <a:srgbClr val="000000"/>
                </a:solidFill>
              </a:rPr>
              <a:t>Theories and literature are increasingly emphasizing the importance of </a:t>
            </a:r>
            <a:r>
              <a:rPr lang="en-CA" sz="1300" i="1" dirty="0">
                <a:solidFill>
                  <a:srgbClr val="000000"/>
                </a:solidFill>
              </a:rPr>
              <a:t>organizations partnering together and sharing power with service users through participatory decision-making, shared leadership, and opportunities to participate with influence. An approach John Lord and Peggy Hutchinson refer to as collaborative partnerships </a:t>
            </a:r>
            <a:r>
              <a:rPr lang="en-CA" sz="1300" dirty="0">
                <a:solidFill>
                  <a:srgbClr val="000000"/>
                </a:solidFill>
              </a:rPr>
              <a:t>(Beresford, 2012, 2019; Carman et al., 2013; Carr, 2004; Hardina, 2003, 2005; Kloos, B., Ornelas, J., &amp; Nelson, G., 2014; Lord &amp; Huchinson, 2017; </a:t>
            </a:r>
            <a:r>
              <a:rPr lang="pl-PL" sz="1300" dirty="0">
                <a:solidFill>
                  <a:srgbClr val="000000"/>
                </a:solidFill>
              </a:rPr>
              <a:t>Lord, J., Ochocka, J., Czarny, W., &amp; MacGillivary, H.</a:t>
            </a:r>
            <a:r>
              <a:rPr lang="en-CA" sz="1300" dirty="0">
                <a:solidFill>
                  <a:srgbClr val="000000"/>
                </a:solidFill>
              </a:rPr>
              <a:t>,</a:t>
            </a:r>
            <a:r>
              <a:rPr lang="pl-PL" sz="1300" dirty="0">
                <a:solidFill>
                  <a:srgbClr val="000000"/>
                </a:solidFill>
              </a:rPr>
              <a:t>1998</a:t>
            </a:r>
            <a:r>
              <a:rPr lang="en-CA" sz="1300" dirty="0">
                <a:solidFill>
                  <a:srgbClr val="000000"/>
                </a:solidFill>
              </a:rPr>
              <a:t>; Maton, 2008; </a:t>
            </a:r>
            <a:r>
              <a:rPr lang="nl-NL" sz="1300" dirty="0">
                <a:solidFill>
                  <a:srgbClr val="000000"/>
                </a:solidFill>
              </a:rPr>
              <a:t>Nelson, G., Kloos, B., &amp; Ornelas, J., 2014; </a:t>
            </a:r>
            <a:r>
              <a:rPr lang="en-CA" sz="1300" dirty="0">
                <a:solidFill>
                  <a:srgbClr val="000000"/>
                </a:solidFill>
              </a:rPr>
              <a:t>Pancer, 2015)</a:t>
            </a:r>
            <a:r>
              <a:rPr lang="en-CA" sz="1300" b="1" i="1" dirty="0">
                <a:solidFill>
                  <a:srgbClr val="000000"/>
                </a:solidFill>
              </a:rPr>
              <a:t>. </a:t>
            </a:r>
            <a:r>
              <a:rPr lang="en-CA" sz="1300" dirty="0">
                <a:solidFill>
                  <a:srgbClr val="000000"/>
                </a:solidFill>
              </a:rPr>
              <a:t> </a:t>
            </a:r>
          </a:p>
          <a:p>
            <a:pPr marL="302066" indent="-302066" fontAlgn="ctr">
              <a:buFont typeface="Arial" panose="020B0604020202020204" pitchFamily="34" charset="0"/>
              <a:buChar char="•"/>
            </a:pPr>
            <a:endParaRPr lang="en-CA" sz="1300" dirty="0">
              <a:solidFill>
                <a:srgbClr val="000000"/>
              </a:solidFill>
            </a:endParaRPr>
          </a:p>
          <a:p>
            <a:pPr marL="302066" indent="-302066" fontAlgn="ctr">
              <a:buFont typeface="Arial" panose="020B0604020202020204" pitchFamily="34" charset="0"/>
              <a:buChar char="•"/>
            </a:pPr>
            <a:r>
              <a:rPr lang="en-CA" sz="1300" dirty="0">
                <a:solidFill>
                  <a:srgbClr val="000000"/>
                </a:solidFill>
              </a:rPr>
              <a:t>Studies have reported that collaborative partnerships such as these are a more effective, influential, and empowering means of engaging service users over consultative forms of participation (Bombard, Y., Ross Baker, G., Orlando, E., Fancott, C., Bahtia, P., Casalino, S., Onate, K., Denis, J.L., Pomey, M., 1998; Carr, 2004;...Hardina, 2003, 2005; Pancer, 2015)</a:t>
            </a:r>
          </a:p>
          <a:p>
            <a:pPr marL="302066" indent="-302066" fontAlgn="ctr">
              <a:buFont typeface="Arial" panose="020B0604020202020204" pitchFamily="34" charset="0"/>
              <a:buChar char="•"/>
            </a:pPr>
            <a:endParaRPr lang="en-CA" sz="1300" dirty="0"/>
          </a:p>
          <a:p>
            <a:pPr marL="302066" indent="-302066" fontAlgn="ctr">
              <a:buFont typeface="Arial" panose="020B0604020202020204" pitchFamily="34" charset="0"/>
              <a:buChar char="•"/>
            </a:pPr>
            <a:r>
              <a:rPr lang="en-CA" sz="1300" dirty="0">
                <a:solidFill>
                  <a:srgbClr val="000000"/>
                </a:solidFill>
              </a:rPr>
              <a:t>Given these theories and study findings, we wanted to learn how service users labeled with developmental disabilities could collaborate in partnership with developmental services organizations to best meet their goals for inclusion</a:t>
            </a:r>
            <a:endParaRPr lang="en-CA" sz="1300" dirty="0"/>
          </a:p>
          <a:p>
            <a:pPr fontAlgn="ctr">
              <a:buFont typeface="Arial" panose="020B0604020202020204" pitchFamily="34" charset="0"/>
              <a:buChar char="•"/>
            </a:pPr>
            <a:endParaRPr lang="en-US" sz="1300" dirty="0">
              <a:solidFill>
                <a:srgbClr val="000000"/>
              </a:solidFill>
            </a:endParaRPr>
          </a:p>
          <a:p>
            <a:pPr fontAlgn="ctr"/>
            <a:endParaRPr lang="en-US" sz="1300" dirty="0">
              <a:solidFill>
                <a:srgbClr val="000000"/>
              </a:solidFill>
            </a:endParaRP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7</a:t>
            </a:fld>
            <a:endParaRPr lang="en-US" dirty="0"/>
          </a:p>
        </p:txBody>
      </p:sp>
    </p:spTree>
    <p:extLst>
      <p:ext uri="{BB962C8B-B14F-4D97-AF65-F5344CB8AC3E}">
        <p14:creationId xmlns:p14="http://schemas.microsoft.com/office/powerpoint/2010/main" val="2229916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sz="1300" dirty="0">
                <a:solidFill>
                  <a:srgbClr val="000000"/>
                </a:solidFill>
              </a:rPr>
              <a:t>[Slide description- the slide is white with a tan bar across the top. In the tan bar is the words ”Research design”. Under the bar is two columns. The first columns has the heading “Participatory action research” in dark brown font. Underneath that is key notes about our approach. In the second column is a quote from “Dzidra” in dark blue font.]</a:t>
            </a:r>
          </a:p>
          <a:p>
            <a:pPr fontAlgn="ctr">
              <a:buFont typeface="Arial" panose="020B0604020202020204" pitchFamily="34" charset="0"/>
              <a:buChar char="•"/>
            </a:pPr>
            <a:endParaRPr lang="en-US" sz="1300" dirty="0">
              <a:solidFill>
                <a:srgbClr val="000000"/>
              </a:solidFill>
            </a:endParaRPr>
          </a:p>
          <a:p>
            <a:pPr fontAlgn="ctr"/>
            <a:r>
              <a:rPr lang="en-US" sz="1300" b="1" dirty="0">
                <a:solidFill>
                  <a:srgbClr val="000000"/>
                </a:solidFill>
              </a:rPr>
              <a:t>Speaking notes:</a:t>
            </a:r>
          </a:p>
          <a:p>
            <a:pPr fontAlgn="ctr"/>
            <a:endParaRPr lang="en-US" sz="1300" dirty="0">
              <a:solidFill>
                <a:srgbClr val="000000"/>
              </a:solidFill>
            </a:endParaRPr>
          </a:p>
          <a:p>
            <a:pPr fontAlgn="ctr"/>
            <a:r>
              <a:rPr lang="en-US" sz="1300" dirty="0">
                <a:solidFill>
                  <a:srgbClr val="000000"/>
                </a:solidFill>
                <a:highlight>
                  <a:srgbClr val="00FF00"/>
                </a:highlight>
              </a:rPr>
              <a:t>Kaylagh</a:t>
            </a:r>
          </a:p>
          <a:p>
            <a:pPr marL="302066" indent="-302066" fontAlgn="ctr">
              <a:buFont typeface="Arial" panose="020B0604020202020204" pitchFamily="34" charset="0"/>
              <a:buChar char="•"/>
            </a:pPr>
            <a:r>
              <a:rPr lang="en-US" sz="1300" dirty="0"/>
              <a:t>In order to centre the voices, knowledge, and experiences of people labeled with developmental disabilities, we undertook a participatory action research project whereby people labeled with developmental disabilities were both in the role of the researcher and the participant (although different groups of people).  </a:t>
            </a:r>
          </a:p>
          <a:p>
            <a:pPr marL="302066" indent="-302066" fontAlgn="ctr">
              <a:buFont typeface="Arial" panose="020B0604020202020204" pitchFamily="34" charset="0"/>
              <a:buChar char="•"/>
            </a:pPr>
            <a:r>
              <a:rPr lang="en-US" sz="1300" dirty="0"/>
              <a:t>Our research team consisted of four self-advocates labeled with developmental disabilities who receive services from Christian Horizons, a developmental services organization, along with myself, a student researcher.</a:t>
            </a:r>
            <a:r>
              <a:rPr lang="en-CA" sz="1300" strike="sngStrike" dirty="0"/>
              <a:t> </a:t>
            </a:r>
            <a:endParaRPr lang="en-CA" sz="1300" dirty="0"/>
          </a:p>
          <a:p>
            <a:pPr marL="302066" indent="-302066" fontAlgn="ctr">
              <a:buFont typeface="Arial" panose="020B0604020202020204" pitchFamily="34" charset="0"/>
              <a:buChar char="•"/>
            </a:pPr>
            <a:r>
              <a:rPr lang="en-US" sz="1300" dirty="0"/>
              <a:t>We followed the principles of </a:t>
            </a:r>
            <a:r>
              <a:rPr lang="en-US" sz="1300" i="1" dirty="0"/>
              <a:t>inclusive research</a:t>
            </a:r>
            <a:r>
              <a:rPr lang="en-US" sz="1300" dirty="0"/>
              <a:t> outlined by Walmsley and Johnson. The self-advocates were co-researchers, which we refer to as ‘advocate researchers.’ They participated in all stages of the research project they chose to and decisions about our research were made together as a group. </a:t>
            </a:r>
          </a:p>
          <a:p>
            <a:pPr marL="302066" indent="-302066" fontAlgn="ctr">
              <a:buFont typeface="Arial" panose="020B0604020202020204" pitchFamily="34" charset="0"/>
              <a:buChar char="•"/>
            </a:pPr>
            <a:r>
              <a:rPr lang="en-US" sz="1300" dirty="0"/>
              <a:t>This included determining our research questions, deciding who we needed to talk to and what methods of data collection we would use to learn their experiences. Through screen sharing, discussion, and consensus, we worked together to develop accessible research tools such as plain language recruitment posters, consent forms, and interview and focus group questions that included visuals to aid understanding. Every member of the research team took part in interviewing people and we used a collaborative approach to coding.</a:t>
            </a:r>
          </a:p>
          <a:p>
            <a:pPr fontAlgn="ctr"/>
            <a:endParaRPr lang="en-US" sz="1300" dirty="0"/>
          </a:p>
          <a:p>
            <a:pPr fontAlgn="ctr"/>
            <a:r>
              <a:rPr lang="en-US" sz="1300" dirty="0">
                <a:highlight>
                  <a:srgbClr val="00FFFF"/>
                </a:highlight>
              </a:rPr>
              <a:t>Dzidra</a:t>
            </a:r>
          </a:p>
          <a:p>
            <a:pPr marL="724959"/>
            <a:r>
              <a:rPr lang="en-US" sz="1300" dirty="0"/>
              <a:t> </a:t>
            </a:r>
          </a:p>
          <a:p>
            <a:pPr marL="302066" indent="-302066" fontAlgn="ctr">
              <a:buFont typeface="Arial" panose="020B0604020202020204" pitchFamily="34" charset="0"/>
              <a:buChar char="•"/>
            </a:pPr>
            <a:r>
              <a:rPr lang="en-CA" sz="1300" dirty="0"/>
              <a:t>People labeled with disabilities should be a part of research that impacts their lives. Our research team was made of staff and people who use services but during the whole research project we were looked at as a team of equal researchers. I wish more things were like that. </a:t>
            </a:r>
          </a:p>
          <a:p>
            <a:pPr fontAlgn="ctr">
              <a:buFont typeface="Arial" panose="020B0604020202020204" pitchFamily="34" charset="0"/>
              <a:buChar char="•"/>
            </a:pPr>
            <a:endParaRPr lang="en-US" sz="1300" dirty="0">
              <a:solidFill>
                <a:srgbClr val="000000"/>
              </a:solidFill>
            </a:endParaRPr>
          </a:p>
          <a:p>
            <a:pPr fontAlgn="ctr"/>
            <a:endParaRPr lang="en-US" sz="1300" dirty="0">
              <a:solidFill>
                <a:srgbClr val="000000"/>
              </a:solidFill>
            </a:endParaRPr>
          </a:p>
          <a:p>
            <a:endParaRPr lang="en-CA" dirty="0"/>
          </a:p>
        </p:txBody>
      </p:sp>
      <p:sp>
        <p:nvSpPr>
          <p:cNvPr id="4" name="Slide Number Placeholder 3"/>
          <p:cNvSpPr>
            <a:spLocks noGrp="1"/>
          </p:cNvSpPr>
          <p:nvPr>
            <p:ph type="sldNum" sz="quarter" idx="5"/>
          </p:nvPr>
        </p:nvSpPr>
        <p:spPr/>
        <p:txBody>
          <a:bodyPr/>
          <a:lstStyle/>
          <a:p>
            <a:fld id="{C58EC616-C518-4358-9496-6C33B2F5FA56}" type="slidenum">
              <a:rPr lang="en-US" smtClean="0"/>
              <a:t>8</a:t>
            </a:fld>
            <a:endParaRPr lang="en-US" dirty="0"/>
          </a:p>
        </p:txBody>
      </p:sp>
    </p:spTree>
    <p:extLst>
      <p:ext uri="{BB962C8B-B14F-4D97-AF65-F5344CB8AC3E}">
        <p14:creationId xmlns:p14="http://schemas.microsoft.com/office/powerpoint/2010/main" val="1651335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612" fontAlgn="ctr"/>
            <a:r>
              <a:rPr lang="en-US" sz="1300" dirty="0">
                <a:solidFill>
                  <a:srgbClr val="000000"/>
                </a:solidFill>
              </a:rPr>
              <a:t>[Slide description- the slide is white with a tan bar across the top. In the tan bar is the word ”Methods”. Under the bar is the heading, “Who did we speak with?”. Under the heading are three columns.]</a:t>
            </a:r>
          </a:p>
          <a:p>
            <a:pPr fontAlgn="ctr"/>
            <a:endParaRPr lang="en-US" sz="1300" dirty="0">
              <a:solidFill>
                <a:srgbClr val="000000"/>
              </a:solidFill>
            </a:endParaRPr>
          </a:p>
          <a:p>
            <a:pPr fontAlgn="ctr"/>
            <a:r>
              <a:rPr lang="en-US" sz="1300" b="1" dirty="0">
                <a:solidFill>
                  <a:srgbClr val="000000"/>
                </a:solidFill>
              </a:rPr>
              <a:t>Speaking notes</a:t>
            </a:r>
          </a:p>
          <a:p>
            <a:pPr fontAlgn="ctr"/>
            <a:endParaRPr lang="en-US" sz="1300" i="1" dirty="0">
              <a:solidFill>
                <a:srgbClr val="000000"/>
              </a:solidFill>
            </a:endParaRPr>
          </a:p>
          <a:p>
            <a:pPr fontAlgn="ctr"/>
            <a:r>
              <a:rPr lang="en-US" sz="1300" dirty="0">
                <a:solidFill>
                  <a:srgbClr val="000000"/>
                </a:solidFill>
                <a:highlight>
                  <a:srgbClr val="00FFFF"/>
                </a:highlight>
              </a:rPr>
              <a:t>Dzidra:</a:t>
            </a:r>
          </a:p>
          <a:p>
            <a:pPr marL="302066" indent="-302066" fontAlgn="ctr">
              <a:buFont typeface="Arial" panose="020B0604020202020204" pitchFamily="34" charset="0"/>
              <a:buChar char="•"/>
            </a:pPr>
            <a:r>
              <a:rPr lang="en-US" sz="1300" dirty="0">
                <a:solidFill>
                  <a:srgbClr val="000000"/>
                </a:solidFill>
              </a:rPr>
              <a:t>In early 2021, we had conversations with 8 developmental service organizations </a:t>
            </a:r>
            <a:r>
              <a:rPr lang="en-CA" sz="1300" dirty="0">
                <a:solidFill>
                  <a:srgbClr val="000000"/>
                </a:solidFill>
              </a:rPr>
              <a:t>known to engage service users in empowering ways.</a:t>
            </a:r>
          </a:p>
          <a:p>
            <a:pPr marL="302066" indent="-302066" fontAlgn="ctr">
              <a:buFont typeface="Arial" panose="020B0604020202020204" pitchFamily="34" charset="0"/>
              <a:buChar char="•"/>
            </a:pPr>
            <a:r>
              <a:rPr lang="en-US" sz="1300" dirty="0">
                <a:solidFill>
                  <a:srgbClr val="000000"/>
                </a:solidFill>
              </a:rPr>
              <a:t>We interviewed an employee and service user (sometimes two!) at 7 of these organizations.</a:t>
            </a:r>
          </a:p>
          <a:p>
            <a:pPr marL="302066" indent="-302066" fontAlgn="ctr">
              <a:buFont typeface="Arial" panose="020B0604020202020204" pitchFamily="34" charset="0"/>
              <a:buChar char="•"/>
            </a:pPr>
            <a:r>
              <a:rPr lang="en-US" sz="1300" dirty="0">
                <a:solidFill>
                  <a:srgbClr val="000000"/>
                </a:solidFill>
              </a:rPr>
              <a:t>In 1 organization, we had 2 focus groups with service users. We also interviewed 6 employees at this organization. </a:t>
            </a:r>
          </a:p>
          <a:p>
            <a:pPr marL="302066" indent="-302066" fontAlgn="ctr">
              <a:buFont typeface="Arial" panose="020B0604020202020204" pitchFamily="34" charset="0"/>
              <a:buChar char="•"/>
            </a:pPr>
            <a:r>
              <a:rPr lang="en-CA" sz="1300" dirty="0">
                <a:solidFill>
                  <a:srgbClr val="000000"/>
                </a:solidFill>
              </a:rPr>
              <a:t>Interviews and focus groups were online.</a:t>
            </a:r>
          </a:p>
          <a:p>
            <a:pPr marL="302066" indent="-302066" fontAlgn="ctr">
              <a:buFont typeface="Arial" panose="020B0604020202020204" pitchFamily="34" charset="0"/>
              <a:buChar char="•"/>
            </a:pPr>
            <a:r>
              <a:rPr lang="en-CA" sz="1300" dirty="0">
                <a:solidFill>
                  <a:srgbClr val="000000"/>
                </a:solidFill>
              </a:rPr>
              <a:t>Both the advocate researchers and the student researcher took turns asking questions.</a:t>
            </a:r>
          </a:p>
          <a:p>
            <a:pPr marL="302066" indent="-302066" fontAlgn="ctr">
              <a:buFont typeface="Arial" panose="020B0604020202020204" pitchFamily="34" charset="0"/>
              <a:buChar char="•"/>
            </a:pPr>
            <a:r>
              <a:rPr lang="en-CA" sz="1300" dirty="0">
                <a:solidFill>
                  <a:srgbClr val="000000"/>
                </a:solidFill>
              </a:rPr>
              <a:t>In total, we spoke with 22 adults labeled with developmental disabilities and 12 employees of Ontario developmental service organizations. </a:t>
            </a:r>
          </a:p>
          <a:p>
            <a:endParaRPr lang="en-CA" sz="1300" dirty="0"/>
          </a:p>
          <a:p>
            <a:r>
              <a:rPr lang="en-CA" sz="1300" dirty="0">
                <a:highlight>
                  <a:srgbClr val="00FF00"/>
                </a:highlight>
              </a:rPr>
              <a:t>Kaylagh:</a:t>
            </a:r>
          </a:p>
          <a:p>
            <a:r>
              <a:rPr lang="en-CA" sz="1300" dirty="0">
                <a:solidFill>
                  <a:srgbClr val="000000"/>
                </a:solidFill>
              </a:rPr>
              <a:t>The intention of the interviews and focus groups was to explore methods of participation being used in developmental services organizations that involve service users in collaborative service planning, shared leadership, and participatory decision making--those key elements of collaborative partnerships. We aimed to learn which of these methods and their facilitators people labeled with developmental disabilities identified as effective and to draw from their varied experiences, key elements of effective collaborative partnerships</a:t>
            </a:r>
            <a:r>
              <a:rPr lang="en-CA" sz="1300" u="sng" strike="sngStrike" dirty="0">
                <a:solidFill>
                  <a:srgbClr val="000000"/>
                </a:solidFill>
              </a:rPr>
              <a:t>. </a:t>
            </a:r>
            <a:endParaRPr lang="en-CA" sz="1300" dirty="0"/>
          </a:p>
        </p:txBody>
      </p:sp>
      <p:sp>
        <p:nvSpPr>
          <p:cNvPr id="4" name="Slide Number Placeholder 3"/>
          <p:cNvSpPr>
            <a:spLocks noGrp="1"/>
          </p:cNvSpPr>
          <p:nvPr>
            <p:ph type="sldNum" sz="quarter" idx="5"/>
          </p:nvPr>
        </p:nvSpPr>
        <p:spPr/>
        <p:txBody>
          <a:bodyPr/>
          <a:lstStyle/>
          <a:p>
            <a:fld id="{C58EC616-C518-4358-9496-6C33B2F5FA56}" type="slidenum">
              <a:rPr lang="en-US" smtClean="0"/>
              <a:t>9</a:t>
            </a:fld>
            <a:endParaRPr lang="en-US" dirty="0"/>
          </a:p>
        </p:txBody>
      </p:sp>
    </p:spTree>
    <p:extLst>
      <p:ext uri="{BB962C8B-B14F-4D97-AF65-F5344CB8AC3E}">
        <p14:creationId xmlns:p14="http://schemas.microsoft.com/office/powerpoint/2010/main" val="2511229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anchor="b"/>
          <a:lstStyle>
            <a:lvl1pPr>
              <a:lnSpc>
                <a:spcPct val="100000"/>
              </a:lnSpc>
              <a:defRPr sz="5000" cap="all" spc="200" baseline="0"/>
            </a:lvl1pPr>
          </a:lstStyle>
          <a:p>
            <a:r>
              <a:rPr lang="en-US" dirty="0"/>
              <a:t>Click to add title</a:t>
            </a:r>
          </a:p>
        </p:txBody>
      </p:sp>
      <p:sp>
        <p:nvSpPr>
          <p:cNvPr id="9" name="Text Placeholder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anchor="t"/>
          <a:lstStyle>
            <a:lvl1pPr marL="0" indent="0">
              <a:buNone/>
              <a:defRPr sz="2000" b="0" i="0" spc="200" baseline="0">
                <a:solidFill>
                  <a:schemeClr val="accent4"/>
                </a:solidFill>
              </a:defRPr>
            </a:lvl1pPr>
          </a:lstStyle>
          <a:p>
            <a:pPr lvl="0"/>
            <a:r>
              <a:rPr lang="en-US" dirty="0"/>
              <a:t>Click to add name</a:t>
            </a:r>
          </a:p>
        </p:txBody>
      </p:sp>
      <p:sp>
        <p:nvSpPr>
          <p:cNvPr id="11" name="Picture Placeholder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8143875" y="947737"/>
            <a:ext cx="4048124" cy="4962525"/>
          </a:xfrm>
          <a:prstGeom prst="rect">
            <a:avLst/>
          </a:prstGeom>
        </p:spPr>
        <p:txBody>
          <a:bodyPr/>
          <a:lstStyle>
            <a:lvl1pPr marL="0" indent="0" algn="ctr">
              <a:buNone/>
              <a:defRPr spc="400" baseline="0"/>
            </a:lvl1pPr>
          </a:lstStyle>
          <a:p>
            <a:r>
              <a:rPr lang="en-US" dirty="0"/>
              <a:t>Click to add photo</a:t>
            </a:r>
          </a:p>
        </p:txBody>
      </p:sp>
    </p:spTree>
    <p:extLst>
      <p:ext uri="{BB962C8B-B14F-4D97-AF65-F5344CB8AC3E}">
        <p14:creationId xmlns:p14="http://schemas.microsoft.com/office/powerpoint/2010/main" val="2127806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duct Launch">
    <p:bg>
      <p:bgPr>
        <a:solidFill>
          <a:schemeClr val="bg1">
            <a:alpha val="35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13" name="Rectangle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rgbClr val="3E70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rgbClr val="93A5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rgbClr val="6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rgbClr val="BDA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rgbClr val="6851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4147"/>
            <a:ext cx="1826631" cy="776287"/>
          </a:xfrm>
          <a:prstGeom prst="rect">
            <a:avLst/>
          </a:prstGeom>
        </p:spPr>
        <p:txBody>
          <a:bodyPr anchor="b"/>
          <a:lstStyle>
            <a:lvl1pPr marL="0" indent="0">
              <a:buNone/>
              <a:defRPr sz="2000" cap="all" normalizeH="0" baseline="0">
                <a:solidFill>
                  <a:schemeClr val="bg1"/>
                </a:solidFill>
              </a:defRPr>
            </a:lvl1pPr>
          </a:lstStyle>
          <a:p>
            <a:pPr lvl="0"/>
            <a:r>
              <a:rPr lang="en-US" dirty="0"/>
              <a:t>Add text</a:t>
            </a:r>
          </a:p>
        </p:txBody>
      </p:sp>
      <p:sp>
        <p:nvSpPr>
          <p:cNvPr id="29" name="Text Placeholder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2" name="Text Placeholder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43870"/>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3" name="Text Placeholder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276772"/>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4" name="Text Placeholder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4147"/>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5" name="Text Placeholder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6" name="Text Placeholder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43870"/>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7" name="Text Placeholder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276772"/>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38" name="Text Placeholder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4147"/>
            <a:ext cx="1826631" cy="776287"/>
          </a:xfrm>
          <a:prstGeom prst="rect">
            <a:avLst/>
          </a:prstGeom>
        </p:spPr>
        <p:txBody>
          <a:bodyPr anchor="b"/>
          <a:lstStyle>
            <a:lvl1pPr marL="0" indent="0">
              <a:buNone/>
              <a:defRPr sz="2000" cap="all" baseline="0">
                <a:solidFill>
                  <a:schemeClr val="bg1"/>
                </a:solidFill>
              </a:defRPr>
            </a:lvl1pPr>
          </a:lstStyle>
          <a:p>
            <a:pPr lvl="0"/>
            <a:r>
              <a:rPr lang="en-US" dirty="0"/>
              <a:t>Add text</a:t>
            </a:r>
          </a:p>
        </p:txBody>
      </p:sp>
      <p:sp>
        <p:nvSpPr>
          <p:cNvPr id="39" name="Text Placeholder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267049"/>
            <a:ext cx="1826631" cy="1527689"/>
          </a:xfrm>
          <a:prstGeom prst="rect">
            <a:avLst/>
          </a:prstGeom>
        </p:spPr>
        <p:txBody>
          <a:bodyPr/>
          <a:lstStyle>
            <a:lvl1pPr marL="0" indent="0">
              <a:lnSpc>
                <a:spcPct val="114000"/>
              </a:lnSpc>
              <a:spcBef>
                <a:spcPts val="0"/>
              </a:spcBef>
              <a:buNone/>
              <a:defRPr sz="1400" spc="50" baseline="0">
                <a:solidFill>
                  <a:schemeClr val="bg1"/>
                </a:solidFill>
              </a:defRPr>
            </a:lvl1pPr>
          </a:lstStyle>
          <a:p>
            <a:pPr lvl="0"/>
            <a:r>
              <a:rPr lang="en-US" dirty="0"/>
              <a:t>Add text</a:t>
            </a:r>
          </a:p>
        </p:txBody>
      </p:sp>
      <p:sp>
        <p:nvSpPr>
          <p:cNvPr id="5" name="Date Placeholder 4">
            <a:extLst>
              <a:ext uri="{FF2B5EF4-FFF2-40B4-BE49-F238E27FC236}">
                <a16:creationId xmlns:a16="http://schemas.microsoft.com/office/drawing/2014/main" id="{9843D60E-3024-42AA-9CF9-A44192AE74E9}"/>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D182FBC6-68D1-4570-A549-C4A925FB854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C4E1DC1F-6117-4AB4-9BF1-878D4F8200D2}"/>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374537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cxnSp>
        <p:nvCxnSpPr>
          <p:cNvPr id="38" name="Straight Connector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8" name="Rectangle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7" name="Text Placeholder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1627860"/>
            <a:ext cx="2251564" cy="498496"/>
          </a:xfrm>
          <a:prstGeom prst="rect">
            <a:avLst/>
          </a:prstGeom>
        </p:spPr>
        <p:txBody>
          <a:bodyPr anchor="b"/>
          <a:lstStyle>
            <a:lvl1pPr marL="0" indent="0" algn="ctr">
              <a:buNone/>
              <a:defRPr sz="1800" cap="all" baseline="0">
                <a:solidFill>
                  <a:schemeClr val="tx2"/>
                </a:solidFill>
                <a:latin typeface="Segoe UI" panose="020B0502040204020203" pitchFamily="34" charset="0"/>
              </a:defRPr>
            </a:lvl1pPr>
          </a:lstStyle>
          <a:p>
            <a:pPr lvl="0"/>
            <a:r>
              <a:rPr lang="en-US" dirty="0"/>
              <a:t>Add text</a:t>
            </a:r>
          </a:p>
        </p:txBody>
      </p:sp>
      <p:sp>
        <p:nvSpPr>
          <p:cNvPr id="28" name="Text Placeholder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135346"/>
            <a:ext cx="2251564" cy="812407"/>
          </a:xfrm>
          <a:prstGeom prst="rect">
            <a:avLst/>
          </a:prstGeom>
        </p:spPr>
        <p:txBody>
          <a:bodyPr anchor="t"/>
          <a:lstStyle>
            <a:lvl1pPr marL="0" indent="0" algn="ctr">
              <a:lnSpc>
                <a:spcPct val="114000"/>
              </a:lnSpc>
              <a:spcBef>
                <a:spcPts val="0"/>
              </a:spcBef>
              <a:buNone/>
              <a:defRPr sz="1400" spc="50" baseline="0">
                <a:solidFill>
                  <a:schemeClr val="tx2"/>
                </a:solidFill>
              </a:defRPr>
            </a:lvl1pPr>
          </a:lstStyle>
          <a:p>
            <a:pPr lvl="0"/>
            <a:r>
              <a:rPr lang="en-US" dirty="0"/>
              <a:t>Add text</a:t>
            </a:r>
          </a:p>
        </p:txBody>
      </p:sp>
      <p:sp>
        <p:nvSpPr>
          <p:cNvPr id="29" name="Text Placeholder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1637385"/>
            <a:ext cx="2251564" cy="498496"/>
          </a:xfrm>
          <a:prstGeom prst="rect">
            <a:avLst/>
          </a:prstGeom>
        </p:spPr>
        <p:txBody>
          <a:bodyPr anchor="b"/>
          <a:lstStyle>
            <a:lvl1pPr marL="0" indent="0" algn="ctr">
              <a:buNone/>
              <a:defRPr sz="1800" cap="all" baseline="0">
                <a:solidFill>
                  <a:schemeClr val="accent5">
                    <a:lumMod val="75000"/>
                  </a:schemeClr>
                </a:solidFill>
                <a:latin typeface="Segoe UI" panose="020B0502040204020203" pitchFamily="34" charset="0"/>
              </a:defRPr>
            </a:lvl1pPr>
          </a:lstStyle>
          <a:p>
            <a:pPr lvl="0"/>
            <a:r>
              <a:rPr lang="en-US" dirty="0"/>
              <a:t>Add text</a:t>
            </a:r>
          </a:p>
        </p:txBody>
      </p:sp>
      <p:sp>
        <p:nvSpPr>
          <p:cNvPr id="30" name="Text Placeholder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144871"/>
            <a:ext cx="2251564" cy="812407"/>
          </a:xfrm>
          <a:prstGeom prst="rect">
            <a:avLst/>
          </a:prstGeom>
        </p:spPr>
        <p:txBody>
          <a:bodyPr anchor="t"/>
          <a:lstStyle>
            <a:lvl1pPr marL="0" indent="0" algn="ctr">
              <a:lnSpc>
                <a:spcPct val="114000"/>
              </a:lnSpc>
              <a:spcBef>
                <a:spcPts val="0"/>
              </a:spcBef>
              <a:buNone/>
              <a:defRPr sz="1400" spc="50" baseline="0">
                <a:solidFill>
                  <a:schemeClr val="accent5">
                    <a:lumMod val="75000"/>
                  </a:schemeClr>
                </a:solidFill>
              </a:defRPr>
            </a:lvl1pPr>
          </a:lstStyle>
          <a:p>
            <a:pPr lvl="0"/>
            <a:r>
              <a:rPr lang="en-US" dirty="0"/>
              <a:t>Add text</a:t>
            </a:r>
          </a:p>
        </p:txBody>
      </p:sp>
      <p:sp>
        <p:nvSpPr>
          <p:cNvPr id="31" name="Text Placeholder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1637385"/>
            <a:ext cx="2251564" cy="498496"/>
          </a:xfrm>
          <a:prstGeom prst="rect">
            <a:avLst/>
          </a:prstGeom>
        </p:spPr>
        <p:txBody>
          <a:bodyPr anchor="b"/>
          <a:lstStyle>
            <a:lvl1pPr marL="0" indent="0" algn="ctr">
              <a:buNone/>
              <a:defRPr sz="1800" cap="all" baseline="0">
                <a:solidFill>
                  <a:schemeClr val="accent6">
                    <a:lumMod val="50000"/>
                  </a:schemeClr>
                </a:solidFill>
                <a:latin typeface="Segoe UI" panose="020B0502040204020203" pitchFamily="34" charset="0"/>
              </a:defRPr>
            </a:lvl1pPr>
          </a:lstStyle>
          <a:p>
            <a:pPr lvl="0"/>
            <a:r>
              <a:rPr lang="en-US" dirty="0"/>
              <a:t>Add text</a:t>
            </a:r>
          </a:p>
        </p:txBody>
      </p:sp>
      <p:sp>
        <p:nvSpPr>
          <p:cNvPr id="32" name="Text Placeholder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144871"/>
            <a:ext cx="2251564" cy="812407"/>
          </a:xfrm>
          <a:prstGeom prst="rect">
            <a:avLst/>
          </a:prstGeom>
        </p:spPr>
        <p:txBody>
          <a:bodyPr anchor="t"/>
          <a:lstStyle>
            <a:lvl1pPr marL="0" indent="0" algn="ctr">
              <a:lnSpc>
                <a:spcPct val="114000"/>
              </a:lnSpc>
              <a:spcBef>
                <a:spcPts val="0"/>
              </a:spcBef>
              <a:buNone/>
              <a:defRPr sz="1400" spc="50" baseline="0">
                <a:solidFill>
                  <a:schemeClr val="accent6">
                    <a:lumMod val="50000"/>
                  </a:schemeClr>
                </a:solidFill>
              </a:defRPr>
            </a:lvl1pPr>
          </a:lstStyle>
          <a:p>
            <a:pPr lvl="0"/>
            <a:r>
              <a:rPr lang="en-US" dirty="0"/>
              <a:t>Add text</a:t>
            </a:r>
          </a:p>
        </p:txBody>
      </p:sp>
      <p:sp>
        <p:nvSpPr>
          <p:cNvPr id="33" name="Text Placeholder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400252"/>
            <a:ext cx="2251562" cy="498496"/>
          </a:xfrm>
          <a:prstGeom prst="rect">
            <a:avLst/>
          </a:prstGeom>
        </p:spPr>
        <p:txBody>
          <a:bodyPr anchor="b"/>
          <a:lstStyle>
            <a:lvl1pPr marL="0" indent="0" algn="ctr">
              <a:buNone/>
              <a:defRPr sz="1800" cap="all" baseline="0">
                <a:solidFill>
                  <a:schemeClr val="accent2"/>
                </a:solidFill>
                <a:latin typeface="Segoe UI" panose="020B0502040204020203" pitchFamily="34" charset="0"/>
              </a:defRPr>
            </a:lvl1pPr>
          </a:lstStyle>
          <a:p>
            <a:pPr lvl="0"/>
            <a:r>
              <a:rPr lang="en-US" dirty="0"/>
              <a:t>Add text</a:t>
            </a:r>
          </a:p>
        </p:txBody>
      </p:sp>
      <p:sp>
        <p:nvSpPr>
          <p:cNvPr id="34" name="Text Placeholder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795563"/>
          </a:xfrm>
          <a:prstGeom prst="rect">
            <a:avLst/>
          </a:prstGeom>
        </p:spPr>
        <p:txBody>
          <a:bodyPr anchor="t"/>
          <a:lstStyle>
            <a:lvl1pPr marL="0" indent="0" algn="ctr">
              <a:lnSpc>
                <a:spcPct val="114000"/>
              </a:lnSpc>
              <a:spcBef>
                <a:spcPts val="0"/>
              </a:spcBef>
              <a:buNone/>
              <a:defRPr sz="1400" spc="50" baseline="0">
                <a:solidFill>
                  <a:schemeClr val="accent2"/>
                </a:solidFill>
              </a:defRPr>
            </a:lvl1pPr>
          </a:lstStyle>
          <a:p>
            <a:pPr lvl="0"/>
            <a:r>
              <a:rPr lang="en-US" dirty="0"/>
              <a:t>Add text</a:t>
            </a:r>
          </a:p>
        </p:txBody>
      </p:sp>
      <p:sp>
        <p:nvSpPr>
          <p:cNvPr id="35" name="Text Placeholder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400252"/>
            <a:ext cx="2251562" cy="498496"/>
          </a:xfrm>
          <a:prstGeom prst="rect">
            <a:avLst/>
          </a:prstGeom>
        </p:spPr>
        <p:txBody>
          <a:bodyPr anchor="b"/>
          <a:lstStyle>
            <a:lvl1pPr marL="0" indent="0" algn="ctr">
              <a:buNone/>
              <a:defRPr sz="1800" cap="all" baseline="0">
                <a:solidFill>
                  <a:schemeClr val="accent4">
                    <a:lumMod val="75000"/>
                  </a:schemeClr>
                </a:solidFill>
                <a:latin typeface="Segoe UI" panose="020B0502040204020203" pitchFamily="34" charset="0"/>
              </a:defRPr>
            </a:lvl1pPr>
          </a:lstStyle>
          <a:p>
            <a:pPr lvl="0"/>
            <a:r>
              <a:rPr lang="en-US" dirty="0"/>
              <a:t>Add text</a:t>
            </a:r>
          </a:p>
        </p:txBody>
      </p:sp>
      <p:sp>
        <p:nvSpPr>
          <p:cNvPr id="36" name="Text Placeholder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795563"/>
          </a:xfrm>
          <a:prstGeom prst="rect">
            <a:avLst/>
          </a:prstGeom>
        </p:spPr>
        <p:txBody>
          <a:bodyPr anchor="t"/>
          <a:lstStyle>
            <a:lvl1pPr marL="0" indent="0" algn="ctr">
              <a:lnSpc>
                <a:spcPct val="114000"/>
              </a:lnSpc>
              <a:spcBef>
                <a:spcPts val="0"/>
              </a:spcBef>
              <a:buNone/>
              <a:defRPr sz="1400" spc="50" baseline="0">
                <a:solidFill>
                  <a:schemeClr val="accent4">
                    <a:lumMod val="75000"/>
                  </a:schemeClr>
                </a:solidFill>
              </a:defRPr>
            </a:lvl1pPr>
          </a:lstStyle>
          <a:p>
            <a:pPr lvl="0"/>
            <a:r>
              <a:rPr lang="en-US" dirty="0"/>
              <a:t>Add text</a:t>
            </a:r>
          </a:p>
        </p:txBody>
      </p:sp>
      <p:cxnSp>
        <p:nvCxnSpPr>
          <p:cNvPr id="51" name="Straight Connector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DC4F63B8-F105-4AC4-889E-C12790C8EBB9}"/>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8C3AAE30-8A46-485A-BD2B-6ADB1856324D}"/>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9159F9D-CDA1-4B51-B521-C243219B8F36}"/>
              </a:ext>
            </a:extLst>
          </p:cNvPr>
          <p:cNvSpPr>
            <a:spLocks noGrp="1"/>
          </p:cNvSpPr>
          <p:nvPr>
            <p:ph type="sldNum" sz="quarter" idx="12"/>
          </p:nvPr>
        </p:nvSpPr>
        <p:spPr/>
        <p:txBody>
          <a:body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27678376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lumn 2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48F598-64F2-429E-B3E0-FC31DC90A0D5}"/>
              </a:ext>
            </a:extLst>
          </p:cNvPr>
          <p:cNvSpPr>
            <a:spLocks noGrp="1"/>
          </p:cNvSpPr>
          <p:nvPr>
            <p:ph type="title" hasCustomPrompt="1"/>
          </p:nvPr>
        </p:nvSpPr>
        <p:spPr>
          <a:xfrm>
            <a:off x="838200" y="649956"/>
            <a:ext cx="10515600" cy="726137"/>
          </a:xfrm>
          <a:prstGeom prst="rect">
            <a:avLst/>
          </a:prstGeom>
        </p:spPr>
        <p:txBody>
          <a:bodyPr anchor="ctr"/>
          <a:lstStyle>
            <a:lvl1pPr algn="r">
              <a:defRPr sz="3200" cap="all" spc="200" baseline="0">
                <a:solidFill>
                  <a:schemeClr val="accent4"/>
                </a:solidFill>
              </a:defRPr>
            </a:lvl1pPr>
          </a:lstStyle>
          <a:p>
            <a:r>
              <a:rPr lang="en-US" dirty="0"/>
              <a:t>Click to add title</a:t>
            </a:r>
          </a:p>
        </p:txBody>
      </p:sp>
      <p:sp>
        <p:nvSpPr>
          <p:cNvPr id="2" name="Rectangle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530240"/>
            <a:ext cx="12192001"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1277759" y="2063838"/>
            <a:ext cx="4626764" cy="422365"/>
          </a:xfrm>
          <a:prstGeom prst="rect">
            <a:avLst/>
          </a:prstGeom>
        </p:spPr>
        <p:txBody>
          <a:bodyPr>
            <a:norm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1" name="Text Placeholder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1277551" y="2486203"/>
            <a:ext cx="4626293"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10" name="Text Placeholder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351708" y="2063837"/>
            <a:ext cx="4626763" cy="422365"/>
          </a:xfrm>
          <a:prstGeom prst="rect">
            <a:avLst/>
          </a:prstGeom>
        </p:spPr>
        <p:txBody>
          <a:bodyPr>
            <a:norm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2" name="Text Placeholder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352188" y="2486202"/>
            <a:ext cx="4626293"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4" name="Date Placeholder 3">
            <a:extLst>
              <a:ext uri="{FF2B5EF4-FFF2-40B4-BE49-F238E27FC236}">
                <a16:creationId xmlns:a16="http://schemas.microsoft.com/office/drawing/2014/main" id="{AE4E3392-5868-4F6C-BFCC-ECCB66A3B2CC}"/>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DED975EE-261C-47D3-A9E5-7401C706A46E}"/>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C727BB3A-38A2-4A8E-88C2-55FAE758D5AC}"/>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3891792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 3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B3E9C-104B-4460-A48D-0C2C5329B84B}"/>
              </a:ext>
            </a:extLst>
          </p:cNvPr>
          <p:cNvSpPr>
            <a:spLocks noGrp="1"/>
          </p:cNvSpPr>
          <p:nvPr>
            <p:ph type="title" hasCustomPrompt="1"/>
          </p:nvPr>
        </p:nvSpPr>
        <p:spPr>
          <a:xfrm>
            <a:off x="838200" y="640431"/>
            <a:ext cx="10515600" cy="726137"/>
          </a:xfrm>
          <a:prstGeom prst="rect">
            <a:avLst/>
          </a:prstGeom>
        </p:spPr>
        <p:txBody>
          <a:bodyPr anchor="ctr"/>
          <a:lstStyle>
            <a:lvl1pPr algn="r">
              <a:defRPr sz="3200" cap="all" spc="200" baseline="0">
                <a:solidFill>
                  <a:schemeClr val="accent4"/>
                </a:solidFill>
              </a:defRPr>
            </a:lvl1pPr>
          </a:lstStyle>
          <a:p>
            <a:r>
              <a:rPr lang="en-US" dirty="0"/>
              <a:t>Click to add title</a:t>
            </a:r>
          </a:p>
        </p:txBody>
      </p:sp>
      <p:sp>
        <p:nvSpPr>
          <p:cNvPr id="11" name="Rectangle 10">
            <a:extLst>
              <a:ext uri="{FF2B5EF4-FFF2-40B4-BE49-F238E27FC236}">
                <a16:creationId xmlns:a16="http://schemas.microsoft.com/office/drawing/2014/main" id="{716DDC2F-7D33-44CF-9D9F-B342720BBC65}"/>
              </a:ext>
              <a:ext uri="{C183D7F6-B498-43B3-948B-1728B52AA6E4}">
                <adec:decorative xmlns:adec="http://schemas.microsoft.com/office/drawing/2017/decorative" val="1"/>
              </a:ext>
            </a:extLst>
          </p:cNvPr>
          <p:cNvSpPr/>
          <p:nvPr userDrawn="1"/>
        </p:nvSpPr>
        <p:spPr>
          <a:xfrm>
            <a:off x="-1" y="530240"/>
            <a:ext cx="12192000"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4">
            <a:extLst>
              <a:ext uri="{FF2B5EF4-FFF2-40B4-BE49-F238E27FC236}">
                <a16:creationId xmlns:a16="http://schemas.microsoft.com/office/drawing/2014/main" id="{9A8189FC-92D4-447F-BE75-86F13BA33B6C}"/>
              </a:ext>
            </a:extLst>
          </p:cNvPr>
          <p:cNvSpPr>
            <a:spLocks noGrp="1"/>
          </p:cNvSpPr>
          <p:nvPr>
            <p:ph type="body" sz="quarter" idx="13" hasCustomPrompt="1"/>
          </p:nvPr>
        </p:nvSpPr>
        <p:spPr>
          <a:xfrm>
            <a:off x="483140"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14" name="Text Placeholder 17">
            <a:extLst>
              <a:ext uri="{FF2B5EF4-FFF2-40B4-BE49-F238E27FC236}">
                <a16:creationId xmlns:a16="http://schemas.microsoft.com/office/drawing/2014/main" id="{4FDAEC9F-05AF-4D5D-AD2C-537FF767ED6A}"/>
              </a:ext>
            </a:extLst>
          </p:cNvPr>
          <p:cNvSpPr>
            <a:spLocks noGrp="1"/>
          </p:cNvSpPr>
          <p:nvPr>
            <p:ph type="body" sz="quarter" idx="16" hasCustomPrompt="1"/>
          </p:nvPr>
        </p:nvSpPr>
        <p:spPr>
          <a:xfrm>
            <a:off x="482932"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22" name="Text Placeholder 14">
            <a:extLst>
              <a:ext uri="{FF2B5EF4-FFF2-40B4-BE49-F238E27FC236}">
                <a16:creationId xmlns:a16="http://schemas.microsoft.com/office/drawing/2014/main" id="{2492CECA-D20C-47AF-A75A-44DFDE74D82D}"/>
              </a:ext>
            </a:extLst>
          </p:cNvPr>
          <p:cNvSpPr>
            <a:spLocks noGrp="1"/>
          </p:cNvSpPr>
          <p:nvPr>
            <p:ph type="body" sz="quarter" idx="17" hasCustomPrompt="1"/>
          </p:nvPr>
        </p:nvSpPr>
        <p:spPr>
          <a:xfrm>
            <a:off x="4329790"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23" name="Text Placeholder 17">
            <a:extLst>
              <a:ext uri="{FF2B5EF4-FFF2-40B4-BE49-F238E27FC236}">
                <a16:creationId xmlns:a16="http://schemas.microsoft.com/office/drawing/2014/main" id="{EEF915A4-555A-4718-876D-625A85FAB0C9}"/>
              </a:ext>
            </a:extLst>
          </p:cNvPr>
          <p:cNvSpPr>
            <a:spLocks noGrp="1"/>
          </p:cNvSpPr>
          <p:nvPr>
            <p:ph type="body" sz="quarter" idx="18" hasCustomPrompt="1"/>
          </p:nvPr>
        </p:nvSpPr>
        <p:spPr>
          <a:xfrm>
            <a:off x="4329582"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26" name="Text Placeholder 14">
            <a:extLst>
              <a:ext uri="{FF2B5EF4-FFF2-40B4-BE49-F238E27FC236}">
                <a16:creationId xmlns:a16="http://schemas.microsoft.com/office/drawing/2014/main" id="{7458D237-AB82-4392-B182-AAF3694FDB1D}"/>
              </a:ext>
            </a:extLst>
          </p:cNvPr>
          <p:cNvSpPr>
            <a:spLocks noGrp="1"/>
          </p:cNvSpPr>
          <p:nvPr>
            <p:ph type="body" sz="quarter" idx="19" hasCustomPrompt="1"/>
          </p:nvPr>
        </p:nvSpPr>
        <p:spPr>
          <a:xfrm>
            <a:off x="8175874" y="2063838"/>
            <a:ext cx="3515704" cy="422365"/>
          </a:xfrm>
          <a:prstGeom prst="rect">
            <a:avLst/>
          </a:prstGeom>
        </p:spPr>
        <p:txBody>
          <a:bodyPr>
            <a:noAutofit/>
          </a:bodyPr>
          <a:lstStyle>
            <a:lvl1pPr marL="0" indent="0" algn="l">
              <a:buNone/>
              <a:defRPr sz="2000" b="0" i="0" spc="200" baseline="0">
                <a:solidFill>
                  <a:schemeClr val="accent5"/>
                </a:solidFill>
              </a:defRPr>
            </a:lvl1pPr>
          </a:lstStyle>
          <a:p>
            <a:pPr lvl="0"/>
            <a:r>
              <a:rPr lang="en-US" dirty="0"/>
              <a:t>Click to add subtitle here </a:t>
            </a:r>
          </a:p>
        </p:txBody>
      </p:sp>
      <p:sp>
        <p:nvSpPr>
          <p:cNvPr id="27" name="Text Placeholder 17">
            <a:extLst>
              <a:ext uri="{FF2B5EF4-FFF2-40B4-BE49-F238E27FC236}">
                <a16:creationId xmlns:a16="http://schemas.microsoft.com/office/drawing/2014/main" id="{AAA9CCE2-427A-46C0-A79B-0D01E8888EEB}"/>
              </a:ext>
            </a:extLst>
          </p:cNvPr>
          <p:cNvSpPr>
            <a:spLocks noGrp="1"/>
          </p:cNvSpPr>
          <p:nvPr>
            <p:ph type="body" sz="quarter" idx="20" hasCustomPrompt="1"/>
          </p:nvPr>
        </p:nvSpPr>
        <p:spPr>
          <a:xfrm>
            <a:off x="8175666" y="2523933"/>
            <a:ext cx="3515346" cy="3325723"/>
          </a:xfrm>
          <a:prstGeom prst="rect">
            <a:avLst/>
          </a:prstGeom>
        </p:spPr>
        <p:txBody>
          <a:bodyPr/>
          <a:lstStyle>
            <a:lvl1pPr marL="0" indent="0">
              <a:lnSpc>
                <a:spcPct val="150000"/>
              </a:lnSpc>
              <a:spcBef>
                <a:spcPts val="0"/>
              </a:spcBef>
              <a:spcAft>
                <a:spcPts val="1200"/>
              </a:spcAft>
              <a:buFont typeface="Segoe UI Light" panose="020B0502040204020203" pitchFamily="34" charset="0"/>
              <a:buNone/>
              <a:defRPr sz="1400" spc="50" baseline="0"/>
            </a:lvl1pPr>
          </a:lstStyle>
          <a:p>
            <a:pPr lvl="0"/>
            <a:r>
              <a:rPr lang="en-US" dirty="0"/>
              <a:t>Click to add text</a:t>
            </a:r>
          </a:p>
        </p:txBody>
      </p:sp>
      <p:sp>
        <p:nvSpPr>
          <p:cNvPr id="4" name="Date Placeholder 3">
            <a:extLst>
              <a:ext uri="{FF2B5EF4-FFF2-40B4-BE49-F238E27FC236}">
                <a16:creationId xmlns:a16="http://schemas.microsoft.com/office/drawing/2014/main" id="{235A30FE-146C-418D-B68F-9EBB829D029E}"/>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B6BCBBE8-05C6-4946-80F5-DE319A6FCE8D}"/>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722839E0-080F-4A5D-99FB-FD1917E7F5BF}"/>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07788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anchor="ctr"/>
          <a:lstStyle>
            <a:lvl1pPr algn="l">
              <a:defRPr sz="3200" cap="all" spc="200" baseline="0">
                <a:solidFill>
                  <a:schemeClr val="accent4"/>
                </a:solidFill>
              </a:defRPr>
            </a:lvl1pPr>
          </a:lstStyle>
          <a:p>
            <a:r>
              <a:rPr lang="en-US" dirty="0"/>
              <a:t>Click to add title</a:t>
            </a:r>
          </a:p>
        </p:txBody>
      </p:sp>
      <p:sp>
        <p:nvSpPr>
          <p:cNvPr id="6" name="Picture Placeholder 5">
            <a:extLst>
              <a:ext uri="{FF2B5EF4-FFF2-40B4-BE49-F238E27FC236}">
                <a16:creationId xmlns:a16="http://schemas.microsoft.com/office/drawing/2014/main" id="{09651A5D-2C86-4900-A248-8559E39BDAC9}"/>
              </a:ext>
            </a:extLst>
          </p:cNvPr>
          <p:cNvSpPr>
            <a:spLocks noGrp="1"/>
          </p:cNvSpPr>
          <p:nvPr>
            <p:ph type="pic" sz="quarter" idx="13" hasCustomPrompt="1"/>
          </p:nvPr>
        </p:nvSpPr>
        <p:spPr>
          <a:xfrm>
            <a:off x="0" y="0"/>
            <a:ext cx="12192000" cy="2051050"/>
          </a:xfrm>
          <a:prstGeom prst="rect">
            <a:avLst/>
          </a:prstGeom>
        </p:spPr>
        <p:txBody>
          <a:bodyPr/>
          <a:lstStyle>
            <a:lvl1pPr marL="0" indent="0" algn="ctr">
              <a:buNone/>
              <a:defRPr spc="400" baseline="0"/>
            </a:lvl1pPr>
          </a:lstStyle>
          <a:p>
            <a:r>
              <a:rPr lang="en-US" dirty="0"/>
              <a:t>Click to add photo</a:t>
            </a:r>
          </a:p>
        </p:txBody>
      </p:sp>
      <p:sp>
        <p:nvSpPr>
          <p:cNvPr id="9" name="Text Placeholder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a:lstStyle>
            <a:lvl1pPr marL="0" indent="0" algn="l">
              <a:lnSpc>
                <a:spcPct val="150000"/>
              </a:lnSpc>
              <a:spcBef>
                <a:spcPts val="0"/>
              </a:spcBef>
              <a:buNone/>
              <a:defRPr sz="1400" cap="none" spc="50" baseline="0">
                <a:latin typeface="+mn-lt"/>
              </a:defRPr>
            </a:lvl1pPr>
          </a:lstStyle>
          <a:p>
            <a:pPr lvl="0"/>
            <a:r>
              <a:rPr lang="en-US" dirty="0"/>
              <a:t>Click to add text</a:t>
            </a:r>
          </a:p>
        </p:txBody>
      </p:sp>
      <p:sp>
        <p:nvSpPr>
          <p:cNvPr id="7" name="Picture Placeholder 5">
            <a:extLst>
              <a:ext uri="{FF2B5EF4-FFF2-40B4-BE49-F238E27FC236}">
                <a16:creationId xmlns:a16="http://schemas.microsoft.com/office/drawing/2014/main" id="{3D8D3253-3A08-4F2F-B6B3-607BBC6B33D7}"/>
              </a:ext>
            </a:extLst>
          </p:cNvPr>
          <p:cNvSpPr>
            <a:spLocks noGrp="1"/>
          </p:cNvSpPr>
          <p:nvPr>
            <p:ph type="pic" sz="quarter" idx="14" hasCustomPrompt="1"/>
          </p:nvPr>
        </p:nvSpPr>
        <p:spPr>
          <a:xfrm>
            <a:off x="0" y="5788241"/>
            <a:ext cx="12192000" cy="1069760"/>
          </a:xfrm>
          <a:prstGeom prst="rect">
            <a:avLst/>
          </a:prstGeom>
        </p:spPr>
        <p:txBody>
          <a:bodyPr/>
          <a:lstStyle>
            <a:lvl1pPr marL="0" indent="0" algn="ctr">
              <a:buNone/>
              <a:defRPr spc="400" baseline="0"/>
            </a:lvl1pPr>
          </a:lstStyle>
          <a:p>
            <a:r>
              <a:rPr lang="en-US" dirty="0"/>
              <a:t>Click to add photo</a:t>
            </a:r>
          </a:p>
        </p:txBody>
      </p:sp>
      <p:sp>
        <p:nvSpPr>
          <p:cNvPr id="3" name="Date Placeholder 2">
            <a:extLst>
              <a:ext uri="{FF2B5EF4-FFF2-40B4-BE49-F238E27FC236}">
                <a16:creationId xmlns:a16="http://schemas.microsoft.com/office/drawing/2014/main" id="{92B75CEA-DDFB-4C62-B83F-6A0B86FA74F7}"/>
              </a:ext>
            </a:extLst>
          </p:cNvPr>
          <p:cNvSpPr>
            <a:spLocks noGrp="1"/>
          </p:cNvSpPr>
          <p:nvPr>
            <p:ph type="dt" sz="half" idx="10"/>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4" name="Footer Placeholder 3">
            <a:extLst>
              <a:ext uri="{FF2B5EF4-FFF2-40B4-BE49-F238E27FC236}">
                <a16:creationId xmlns:a16="http://schemas.microsoft.com/office/drawing/2014/main" id="{5D425E30-50C5-42DD-911D-36C0E732E337}"/>
              </a:ext>
            </a:extLst>
          </p:cNvPr>
          <p:cNvSpPr>
            <a:spLocks noGrp="1"/>
          </p:cNvSpPr>
          <p:nvPr>
            <p:ph type="ftr" sz="quarter" idx="11"/>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5" name="Slide Number Placeholder 4">
            <a:extLst>
              <a:ext uri="{FF2B5EF4-FFF2-40B4-BE49-F238E27FC236}">
                <a16:creationId xmlns:a16="http://schemas.microsoft.com/office/drawing/2014/main" id="{6E88C855-986C-4539-81CE-5421C8EB71F7}"/>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2377239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F63EB3-EB79-4150-A7A5-F675662724D7}"/>
              </a:ext>
            </a:extLst>
          </p:cNvPr>
          <p:cNvSpPr>
            <a:spLocks noGrp="1"/>
          </p:cNvSpPr>
          <p:nvPr>
            <p:ph type="title" hasCustomPrompt="1"/>
          </p:nvPr>
        </p:nvSpPr>
        <p:spPr>
          <a:xfrm>
            <a:off x="4073237" y="1096375"/>
            <a:ext cx="4045527" cy="1590790"/>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6" name="Picture Placeholder 5">
            <a:extLst>
              <a:ext uri="{FF2B5EF4-FFF2-40B4-BE49-F238E27FC236}">
                <a16:creationId xmlns:a16="http://schemas.microsoft.com/office/drawing/2014/main" id="{289D0B50-E879-41B9-9B1B-EBB40605D1B7}"/>
              </a:ext>
            </a:extLst>
          </p:cNvPr>
          <p:cNvSpPr>
            <a:spLocks noGrp="1"/>
          </p:cNvSpPr>
          <p:nvPr>
            <p:ph type="pic" sz="quarter" idx="13" hasCustomPrompt="1"/>
          </p:nvPr>
        </p:nvSpPr>
        <p:spPr>
          <a:xfrm>
            <a:off x="0" y="951274"/>
            <a:ext cx="2743201" cy="4747564"/>
          </a:xfrm>
          <a:prstGeom prst="rect">
            <a:avLst/>
          </a:prstGeom>
        </p:spPr>
        <p:txBody>
          <a:bodyPr/>
          <a:lstStyle>
            <a:lvl1pPr marL="0" indent="0" algn="ctr">
              <a:buNone/>
              <a:defRPr spc="400" baseline="0"/>
            </a:lvl1pPr>
          </a:lstStyle>
          <a:p>
            <a:r>
              <a:rPr lang="en-US" dirty="0"/>
              <a:t>Click to add photo</a:t>
            </a:r>
          </a:p>
        </p:txBody>
      </p:sp>
      <p:sp>
        <p:nvSpPr>
          <p:cNvPr id="8" name="Text Placeholder 8">
            <a:extLst>
              <a:ext uri="{FF2B5EF4-FFF2-40B4-BE49-F238E27FC236}">
                <a16:creationId xmlns:a16="http://schemas.microsoft.com/office/drawing/2014/main" id="{EB4D3EE7-1F3B-4AAB-A04D-3162C35A1A90}"/>
              </a:ext>
            </a:extLst>
          </p:cNvPr>
          <p:cNvSpPr>
            <a:spLocks noGrp="1"/>
          </p:cNvSpPr>
          <p:nvPr>
            <p:ph type="body" sz="quarter" idx="16" hasCustomPrompt="1"/>
          </p:nvPr>
        </p:nvSpPr>
        <p:spPr>
          <a:xfrm>
            <a:off x="4107354" y="2910720"/>
            <a:ext cx="4011410" cy="2061261"/>
          </a:xfrm>
          <a:prstGeom prst="rect">
            <a:avLst/>
          </a:prstGeom>
        </p:spPr>
        <p:txBody>
          <a:bodyPr anchor="t"/>
          <a:lstStyle>
            <a:lvl1pPr marL="0" indent="0">
              <a:lnSpc>
                <a:spcPct val="200000"/>
              </a:lnSpc>
              <a:spcBef>
                <a:spcPts val="0"/>
              </a:spcBef>
              <a:buFont typeface="Segoe UI Light" panose="020B0502040204020203" pitchFamily="34" charset="0"/>
              <a:buNone/>
              <a:defRPr sz="2000" b="0" i="0" spc="200" baseline="0">
                <a:solidFill>
                  <a:schemeClr val="accent4"/>
                </a:solidFill>
              </a:defRPr>
            </a:lvl1pPr>
          </a:lstStyle>
          <a:p>
            <a:pPr lvl="0"/>
            <a:r>
              <a:rPr lang="en-US" dirty="0"/>
              <a:t>Click to add name</a:t>
            </a:r>
          </a:p>
        </p:txBody>
      </p:sp>
      <p:sp>
        <p:nvSpPr>
          <p:cNvPr id="9" name="Picture Placeholder 5">
            <a:extLst>
              <a:ext uri="{FF2B5EF4-FFF2-40B4-BE49-F238E27FC236}">
                <a16:creationId xmlns:a16="http://schemas.microsoft.com/office/drawing/2014/main" id="{2A57A12F-74B8-4CBC-816C-F2AC890D1B90}"/>
              </a:ext>
            </a:extLst>
          </p:cNvPr>
          <p:cNvSpPr>
            <a:spLocks noGrp="1"/>
          </p:cNvSpPr>
          <p:nvPr>
            <p:ph type="pic" sz="quarter" idx="17" hasCustomPrompt="1"/>
          </p:nvPr>
        </p:nvSpPr>
        <p:spPr>
          <a:xfrm>
            <a:off x="9448800" y="951274"/>
            <a:ext cx="2743200" cy="4747564"/>
          </a:xfrm>
          <a:prstGeom prst="rect">
            <a:avLst/>
          </a:prstGeom>
        </p:spPr>
        <p:txBody>
          <a:bodyPr/>
          <a:lstStyle>
            <a:lvl1pPr marL="0" indent="0" algn="ctr">
              <a:buNone/>
              <a:defRPr spc="400" baseline="0"/>
            </a:lvl1pPr>
          </a:lstStyle>
          <a:p>
            <a:r>
              <a:rPr lang="en-US" dirty="0"/>
              <a:t>Click to add photo</a:t>
            </a:r>
          </a:p>
        </p:txBody>
      </p:sp>
      <p:sp>
        <p:nvSpPr>
          <p:cNvPr id="3" name="Date Placeholder 2">
            <a:extLst>
              <a:ext uri="{FF2B5EF4-FFF2-40B4-BE49-F238E27FC236}">
                <a16:creationId xmlns:a16="http://schemas.microsoft.com/office/drawing/2014/main" id="{2A19A048-F803-428B-9A66-6DE56F4DE58E}"/>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DB42CDA7-93A6-45DB-9062-E70E51ACB72C}"/>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B1F08F63-561A-455E-8ED8-20CCE58E722A}"/>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549593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4C813-EE84-4C00-BDF7-2FD444FA42A0}"/>
              </a:ext>
            </a:extLst>
          </p:cNvPr>
          <p:cNvSpPr>
            <a:spLocks noGrp="1"/>
          </p:cNvSpPr>
          <p:nvPr>
            <p:ph type="title" hasCustomPrompt="1"/>
          </p:nvPr>
        </p:nvSpPr>
        <p:spPr>
          <a:xfrm>
            <a:off x="1401580" y="942423"/>
            <a:ext cx="4694420" cy="1124392"/>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9" name="Text Placeholder 11">
            <a:extLst>
              <a:ext uri="{FF2B5EF4-FFF2-40B4-BE49-F238E27FC236}">
                <a16:creationId xmlns:a16="http://schemas.microsoft.com/office/drawing/2014/main" id="{41FB44AB-9520-4C96-A83D-2FABD15CBE70}"/>
              </a:ext>
            </a:extLst>
          </p:cNvPr>
          <p:cNvSpPr>
            <a:spLocks noGrp="1"/>
          </p:cNvSpPr>
          <p:nvPr>
            <p:ph type="body" sz="quarter" idx="16" hasCustomPrompt="1"/>
          </p:nvPr>
        </p:nvSpPr>
        <p:spPr>
          <a:xfrm>
            <a:off x="1410587" y="2329867"/>
            <a:ext cx="4058872" cy="3156533"/>
          </a:xfrm>
          <a:prstGeom prst="rect">
            <a:avLst/>
          </a:prstGeom>
        </p:spPr>
        <p:txBody>
          <a:bodyPr/>
          <a:lstStyle>
            <a:lvl1pPr marL="0" indent="0" algn="l">
              <a:lnSpc>
                <a:spcPct val="200000"/>
              </a:lnSpc>
              <a:spcBef>
                <a:spcPts val="0"/>
              </a:spcBef>
              <a:buFont typeface="Segoe UI Light" panose="020B0502040204020203" pitchFamily="34" charset="0"/>
              <a:buNone/>
              <a:defRPr sz="2000" cap="none" spc="50" baseline="0">
                <a:solidFill>
                  <a:schemeClr val="accent4"/>
                </a:solidFill>
                <a:latin typeface="+mn-lt"/>
              </a:defRPr>
            </a:lvl1pPr>
          </a:lstStyle>
          <a:p>
            <a:pPr lvl="0"/>
            <a:r>
              <a:rPr lang="en-US" dirty="0"/>
              <a:t>Click to add text</a:t>
            </a:r>
          </a:p>
        </p:txBody>
      </p:sp>
      <p:sp>
        <p:nvSpPr>
          <p:cNvPr id="4" name="Date Placeholder 3">
            <a:extLst>
              <a:ext uri="{FF2B5EF4-FFF2-40B4-BE49-F238E27FC236}">
                <a16:creationId xmlns:a16="http://schemas.microsoft.com/office/drawing/2014/main" id="{3A6B1A04-4BA1-4FCF-B19E-6A052911CC21}"/>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C9DD33EA-800C-403C-867B-B4178A7C375B}"/>
              </a:ext>
            </a:extLst>
          </p:cNvPr>
          <p:cNvSpPr>
            <a:spLocks noGrp="1"/>
          </p:cNvSpPr>
          <p:nvPr>
            <p:ph type="ftr" sz="quarter" idx="11"/>
          </p:nvPr>
        </p:nvSpPr>
        <p:spPr/>
        <p:txBody>
          <a:bodyPr/>
          <a:lstStyle/>
          <a:p>
            <a:r>
              <a:rPr lang="en-US" dirty="0"/>
              <a:t>PRESENTATION TITLE</a:t>
            </a:r>
          </a:p>
        </p:txBody>
      </p:sp>
      <p:sp>
        <p:nvSpPr>
          <p:cNvPr id="7" name="Picture Placeholder 2">
            <a:extLst>
              <a:ext uri="{FF2B5EF4-FFF2-40B4-BE49-F238E27FC236}">
                <a16:creationId xmlns:a16="http://schemas.microsoft.com/office/drawing/2014/main" id="{0285C91D-2914-4BB9-A857-7DFA168C761F}"/>
              </a:ext>
            </a:extLst>
          </p:cNvPr>
          <p:cNvSpPr>
            <a:spLocks noGrp="1"/>
          </p:cNvSpPr>
          <p:nvPr>
            <p:ph type="pic" sz="quarter" idx="14" hasCustomPrompt="1"/>
          </p:nvPr>
        </p:nvSpPr>
        <p:spPr>
          <a:xfrm>
            <a:off x="7183361" y="0"/>
            <a:ext cx="3598052" cy="3258105"/>
          </a:xfrm>
          <a:prstGeom prst="rect">
            <a:avLst/>
          </a:prstGeom>
        </p:spPr>
        <p:txBody>
          <a:bodyPr/>
          <a:lstStyle>
            <a:lvl1pPr marL="0" indent="0" algn="ctr">
              <a:buNone/>
              <a:defRPr spc="400" baseline="0"/>
            </a:lvl1pPr>
          </a:lstStyle>
          <a:p>
            <a:r>
              <a:rPr lang="en-US" dirty="0"/>
              <a:t>Click to add photo</a:t>
            </a:r>
          </a:p>
        </p:txBody>
      </p:sp>
      <p:sp>
        <p:nvSpPr>
          <p:cNvPr id="3" name="Picture Placeholder 2">
            <a:extLst>
              <a:ext uri="{FF2B5EF4-FFF2-40B4-BE49-F238E27FC236}">
                <a16:creationId xmlns:a16="http://schemas.microsoft.com/office/drawing/2014/main" id="{C6896BB5-7888-43CA-A76C-BF7DE06DF2BD}"/>
              </a:ext>
            </a:extLst>
          </p:cNvPr>
          <p:cNvSpPr>
            <a:spLocks noGrp="1"/>
          </p:cNvSpPr>
          <p:nvPr>
            <p:ph type="pic" sz="quarter" idx="13" hasCustomPrompt="1"/>
          </p:nvPr>
        </p:nvSpPr>
        <p:spPr>
          <a:xfrm>
            <a:off x="7183361" y="3599895"/>
            <a:ext cx="3598052" cy="3258105"/>
          </a:xfrm>
          <a:prstGeom prst="rect">
            <a:avLst/>
          </a:prstGeom>
        </p:spPr>
        <p:txBody>
          <a:bodyPr/>
          <a:lstStyle>
            <a:lvl1pPr marL="0" indent="0" algn="ctr">
              <a:buNone/>
              <a:defRPr spc="400" baseline="0"/>
            </a:lvl1pPr>
          </a:lstStyle>
          <a:p>
            <a:r>
              <a:rPr lang="en-US" dirty="0"/>
              <a:t>Click to add photo</a:t>
            </a:r>
          </a:p>
        </p:txBody>
      </p:sp>
      <p:sp>
        <p:nvSpPr>
          <p:cNvPr id="6" name="Slide Number Placeholder 5">
            <a:extLst>
              <a:ext uri="{FF2B5EF4-FFF2-40B4-BE49-F238E27FC236}">
                <a16:creationId xmlns:a16="http://schemas.microsoft.com/office/drawing/2014/main" id="{26C8D158-80CE-4259-AE40-6EC8A072E290}"/>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729022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C8E4-E66E-43DD-B7F9-77510035ACC4}"/>
              </a:ext>
            </a:extLst>
          </p:cNvPr>
          <p:cNvSpPr>
            <a:spLocks noGrp="1"/>
          </p:cNvSpPr>
          <p:nvPr>
            <p:ph type="title" hasCustomPrompt="1"/>
          </p:nvPr>
        </p:nvSpPr>
        <p:spPr>
          <a:xfrm>
            <a:off x="6197600" y="2921000"/>
            <a:ext cx="4749800" cy="527050"/>
          </a:xfrm>
          <a:prstGeom prst="rect">
            <a:avLst/>
          </a:prstGeom>
        </p:spPr>
        <p:txBody>
          <a:bodyPr anchor="b"/>
          <a:lstStyle>
            <a:lvl1pPr>
              <a:defRPr sz="3200" cap="all" spc="200" baseline="0">
                <a:solidFill>
                  <a:schemeClr val="accent4"/>
                </a:solidFill>
              </a:defRPr>
            </a:lvl1pPr>
          </a:lstStyle>
          <a:p>
            <a:r>
              <a:rPr lang="en-US" dirty="0"/>
              <a:t>CLICK TO ADD TITLE</a:t>
            </a:r>
          </a:p>
        </p:txBody>
      </p:sp>
      <p:sp>
        <p:nvSpPr>
          <p:cNvPr id="9" name="Picture Placeholder 8">
            <a:extLst>
              <a:ext uri="{FF2B5EF4-FFF2-40B4-BE49-F238E27FC236}">
                <a16:creationId xmlns:a16="http://schemas.microsoft.com/office/drawing/2014/main" id="{3DA549A2-F99E-46CF-BFF2-0F2D5834E10E}"/>
              </a:ext>
            </a:extLst>
          </p:cNvPr>
          <p:cNvSpPr>
            <a:spLocks noGrp="1"/>
          </p:cNvSpPr>
          <p:nvPr>
            <p:ph type="pic" sz="quarter" idx="13" hasCustomPrompt="1"/>
          </p:nvPr>
        </p:nvSpPr>
        <p:spPr>
          <a:xfrm>
            <a:off x="838200" y="492125"/>
            <a:ext cx="4114800" cy="5372100"/>
          </a:xfrm>
          <a:prstGeom prst="rect">
            <a:avLst/>
          </a:prstGeom>
        </p:spPr>
        <p:txBody>
          <a:bodyPr/>
          <a:lstStyle>
            <a:lvl1pPr marL="0" indent="0">
              <a:buNone/>
              <a:defRPr spc="400" baseline="0"/>
            </a:lvl1pPr>
          </a:lstStyle>
          <a:p>
            <a:r>
              <a:rPr lang="en-US" dirty="0"/>
              <a:t>Click to add photo</a:t>
            </a:r>
          </a:p>
        </p:txBody>
      </p:sp>
      <p:sp>
        <p:nvSpPr>
          <p:cNvPr id="13" name="Text Placeholder 11">
            <a:extLst>
              <a:ext uri="{FF2B5EF4-FFF2-40B4-BE49-F238E27FC236}">
                <a16:creationId xmlns:a16="http://schemas.microsoft.com/office/drawing/2014/main" id="{8E76B184-0041-41D4-948C-64DE4AB097C0}"/>
              </a:ext>
            </a:extLst>
          </p:cNvPr>
          <p:cNvSpPr>
            <a:spLocks noGrp="1"/>
          </p:cNvSpPr>
          <p:nvPr>
            <p:ph type="body" sz="quarter" idx="15" hasCustomPrompt="1"/>
          </p:nvPr>
        </p:nvSpPr>
        <p:spPr>
          <a:xfrm>
            <a:off x="6197600" y="3429000"/>
            <a:ext cx="4749800" cy="2129971"/>
          </a:xfrm>
          <a:prstGeom prst="rect">
            <a:avLst/>
          </a:prstGeom>
        </p:spPr>
        <p:txBody>
          <a:bodyPr/>
          <a:lstStyle>
            <a:lvl1pPr marL="0" indent="0" algn="l">
              <a:lnSpc>
                <a:spcPct val="150000"/>
              </a:lnSpc>
              <a:spcBef>
                <a:spcPts val="0"/>
              </a:spcBef>
              <a:buNone/>
              <a:defRPr sz="1400" cap="none" spc="50" baseline="0">
                <a:latin typeface="+mn-lt"/>
              </a:defRPr>
            </a:lvl1pPr>
          </a:lstStyle>
          <a:p>
            <a:pPr lvl="0"/>
            <a:r>
              <a:rPr lang="en-US" dirty="0"/>
              <a:t>Click to add text</a:t>
            </a:r>
          </a:p>
        </p:txBody>
      </p:sp>
      <p:sp>
        <p:nvSpPr>
          <p:cNvPr id="4" name="Date Placeholder 3">
            <a:extLst>
              <a:ext uri="{FF2B5EF4-FFF2-40B4-BE49-F238E27FC236}">
                <a16:creationId xmlns:a16="http://schemas.microsoft.com/office/drawing/2014/main" id="{B89B09CA-52A5-4AB5-AF1F-8A21941819CE}"/>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6BF5B9A3-008F-4631-AAAD-66E8363F3C0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84547ADF-979E-4B05-BD10-4C2F27964C58}"/>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2919361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imary Goals">
    <p:spTree>
      <p:nvGrpSpPr>
        <p:cNvPr id="1" name=""/>
        <p:cNvGrpSpPr/>
        <p:nvPr/>
      </p:nvGrpSpPr>
      <p:grpSpPr>
        <a:xfrm>
          <a:off x="0" y="0"/>
          <a:ext cx="0" cy="0"/>
          <a:chOff x="0" y="0"/>
          <a:chExt cx="0" cy="0"/>
        </a:xfrm>
      </p:grpSpPr>
      <p:sp>
        <p:nvSpPr>
          <p:cNvPr id="15" name="Picture Placeholder 2">
            <a:extLst>
              <a:ext uri="{FF2B5EF4-FFF2-40B4-BE49-F238E27FC236}">
                <a16:creationId xmlns:a16="http://schemas.microsoft.com/office/drawing/2014/main" id="{38C8EB8A-A968-4E47-AE69-9A01E7717EB1}"/>
              </a:ext>
            </a:extLst>
          </p:cNvPr>
          <p:cNvSpPr>
            <a:spLocks noGrp="1"/>
          </p:cNvSpPr>
          <p:nvPr>
            <p:ph type="pic" sz="quarter" idx="14" hasCustomPrompt="1"/>
          </p:nvPr>
        </p:nvSpPr>
        <p:spPr>
          <a:xfrm>
            <a:off x="598402" y="598401"/>
            <a:ext cx="9645056" cy="5661198"/>
          </a:xfrm>
          <a:prstGeom prst="rect">
            <a:avLst/>
          </a:prstGeom>
        </p:spPr>
        <p:txBody>
          <a:bodyPr/>
          <a:lstStyle>
            <a:lvl1pPr marL="0" indent="0" algn="ctr">
              <a:buNone/>
              <a:defRPr spc="400" baseline="0"/>
            </a:lvl1pPr>
          </a:lstStyle>
          <a:p>
            <a:r>
              <a:rPr lang="en-US" dirty="0"/>
              <a:t>Click to add photo</a:t>
            </a:r>
          </a:p>
        </p:txBody>
      </p:sp>
      <p:sp>
        <p:nvSpPr>
          <p:cNvPr id="2" name="Title 1">
            <a:extLst>
              <a:ext uri="{FF2B5EF4-FFF2-40B4-BE49-F238E27FC236}">
                <a16:creationId xmlns:a16="http://schemas.microsoft.com/office/drawing/2014/main" id="{85A198BF-0DCC-40E9-B9E5-892F3CCF5439}"/>
              </a:ext>
            </a:extLst>
          </p:cNvPr>
          <p:cNvSpPr>
            <a:spLocks noGrp="1"/>
          </p:cNvSpPr>
          <p:nvPr>
            <p:ph type="title" hasCustomPrompt="1"/>
          </p:nvPr>
        </p:nvSpPr>
        <p:spPr>
          <a:xfrm>
            <a:off x="6169978" y="3443968"/>
            <a:ext cx="6022021" cy="882499"/>
          </a:xfrm>
          <a:prstGeom prst="rect">
            <a:avLst/>
          </a:prstGeom>
          <a:solidFill>
            <a:schemeClr val="accent4">
              <a:alpha val="80000"/>
            </a:schemeClr>
          </a:solidFill>
        </p:spPr>
        <p:txBody>
          <a:bodyPr lIns="1371600" tIns="457200" anchor="ctr" anchorCtr="0"/>
          <a:lstStyle>
            <a:lvl1pPr>
              <a:defRPr sz="3200" cap="all" spc="200" baseline="0">
                <a:solidFill>
                  <a:schemeClr val="bg1"/>
                </a:solidFill>
              </a:defRPr>
            </a:lvl1pPr>
          </a:lstStyle>
          <a:p>
            <a:r>
              <a:rPr lang="en-US" dirty="0"/>
              <a:t>Click to add title</a:t>
            </a:r>
          </a:p>
        </p:txBody>
      </p:sp>
      <p:sp>
        <p:nvSpPr>
          <p:cNvPr id="9" name="Text Placeholder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6169979" y="4326467"/>
            <a:ext cx="6022021" cy="830414"/>
          </a:xfrm>
          <a:prstGeom prst="rect">
            <a:avLst/>
          </a:prstGeom>
          <a:solidFill>
            <a:schemeClr val="accent4">
              <a:alpha val="80000"/>
            </a:schemeClr>
          </a:solidFill>
        </p:spPr>
        <p:txBody>
          <a:bodyPr lIns="1371600" bIns="365760" anchor="ctr"/>
          <a:lstStyle>
            <a:lvl1pPr marL="0" indent="0" algn="l">
              <a:buNone/>
              <a:defRPr sz="2000" i="0" cap="none" spc="200" baseline="0">
                <a:solidFill>
                  <a:schemeClr val="bg1"/>
                </a:solidFill>
                <a:latin typeface="+mj-lt"/>
              </a:defRPr>
            </a:lvl1pPr>
          </a:lstStyle>
          <a:p>
            <a:pPr lvl="0"/>
            <a:r>
              <a:rPr lang="en-US" dirty="0"/>
              <a:t>Click to add title</a:t>
            </a:r>
          </a:p>
        </p:txBody>
      </p:sp>
    </p:spTree>
    <p:extLst>
      <p:ext uri="{BB962C8B-B14F-4D97-AF65-F5344CB8AC3E}">
        <p14:creationId xmlns:p14="http://schemas.microsoft.com/office/powerpoint/2010/main" val="159307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rterly Performanc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EE33C-7BB8-4644-AC43-EAFCF071A501}"/>
              </a:ext>
            </a:extLst>
          </p:cNvPr>
          <p:cNvSpPr>
            <a:spLocks noGrp="1"/>
          </p:cNvSpPr>
          <p:nvPr>
            <p:ph type="title" hasCustomPrompt="1"/>
          </p:nvPr>
        </p:nvSpPr>
        <p:spPr>
          <a:xfrm>
            <a:off x="1109663" y="498928"/>
            <a:ext cx="9972675" cy="567873"/>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7" name="Date Placeholder 6">
            <a:extLst>
              <a:ext uri="{FF2B5EF4-FFF2-40B4-BE49-F238E27FC236}">
                <a16:creationId xmlns:a16="http://schemas.microsoft.com/office/drawing/2014/main" id="{A36A6D30-3C9B-4105-8529-1FC3C4799157}"/>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6F6CE03B-D3BE-49C6-B2A4-0E17803F19AE}"/>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3DEB961D-2B84-4E52-A71A-1C55CFFD8FFB}"/>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3367271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reas of Growt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AA794-F088-4753-95A0-021064EE61C0}"/>
              </a:ext>
            </a:extLst>
          </p:cNvPr>
          <p:cNvSpPr>
            <a:spLocks noGrp="1"/>
          </p:cNvSpPr>
          <p:nvPr>
            <p:ph type="title" hasCustomPrompt="1"/>
          </p:nvPr>
        </p:nvSpPr>
        <p:spPr>
          <a:xfrm>
            <a:off x="838200" y="494166"/>
            <a:ext cx="10515600" cy="567873"/>
          </a:xfrm>
          <a:prstGeom prst="rect">
            <a:avLst/>
          </a:prstGeom>
        </p:spPr>
        <p:txBody>
          <a:bodyPr/>
          <a:lstStyle>
            <a:lvl1pPr algn="ctr">
              <a:defRPr sz="3200" cap="all" spc="200" baseline="0">
                <a:solidFill>
                  <a:schemeClr val="accent4"/>
                </a:solidFill>
              </a:defRPr>
            </a:lvl1pPr>
          </a:lstStyle>
          <a:p>
            <a:r>
              <a:rPr lang="en-US" dirty="0"/>
              <a:t>Click to add title</a:t>
            </a:r>
          </a:p>
        </p:txBody>
      </p:sp>
      <p:sp>
        <p:nvSpPr>
          <p:cNvPr id="3" name="Date Placeholder 2">
            <a:extLst>
              <a:ext uri="{FF2B5EF4-FFF2-40B4-BE49-F238E27FC236}">
                <a16:creationId xmlns:a16="http://schemas.microsoft.com/office/drawing/2014/main" id="{57C3E83D-2F76-4F03-9EF6-81DED406531E}"/>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D3D99F77-FE1A-4CD5-8B1C-50D8981A1EE1}"/>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84CA1C4-7C3D-4FAE-B5FC-D235F6D9E1E8}"/>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1139488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8E96375-73CE-4ED7-90B6-293AB27ED0AD}"/>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spc="400" baseline="0"/>
            </a:lvl1pPr>
          </a:lstStyle>
          <a:p>
            <a:r>
              <a:rPr lang="en-US" dirty="0"/>
              <a:t>Click to add photo</a:t>
            </a:r>
          </a:p>
        </p:txBody>
      </p:sp>
      <p:sp>
        <p:nvSpPr>
          <p:cNvPr id="15" name="Title 14">
            <a:extLst>
              <a:ext uri="{FF2B5EF4-FFF2-40B4-BE49-F238E27FC236}">
                <a16:creationId xmlns:a16="http://schemas.microsoft.com/office/drawing/2014/main" id="{4E8AED7C-EFC3-4427-AD37-E7AA4AF0CF8C}"/>
              </a:ext>
            </a:extLst>
          </p:cNvPr>
          <p:cNvSpPr>
            <a:spLocks noGrp="1"/>
          </p:cNvSpPr>
          <p:nvPr>
            <p:ph type="title" hasCustomPrompt="1"/>
          </p:nvPr>
        </p:nvSpPr>
        <p:spPr>
          <a:xfrm>
            <a:off x="-1" y="1181910"/>
            <a:ext cx="12192000" cy="3352227"/>
          </a:xfrm>
          <a:custGeom>
            <a:avLst/>
            <a:gdLst>
              <a:gd name="connsiteX0" fmla="*/ 11721830 w 12192000"/>
              <a:gd name="connsiteY0" fmla="*/ 0 h 3352227"/>
              <a:gd name="connsiteX1" fmla="*/ 12192000 w 12192000"/>
              <a:gd name="connsiteY1" fmla="*/ 0 h 3352227"/>
              <a:gd name="connsiteX2" fmla="*/ 12192000 w 12192000"/>
              <a:gd name="connsiteY2" fmla="*/ 3352227 h 3352227"/>
              <a:gd name="connsiteX3" fmla="*/ 11721830 w 12192000"/>
              <a:gd name="connsiteY3" fmla="*/ 3352227 h 3352227"/>
              <a:gd name="connsiteX4" fmla="*/ 0 w 12192000"/>
              <a:gd name="connsiteY4" fmla="*/ 0 h 3352227"/>
              <a:gd name="connsiteX5" fmla="*/ 5525311 w 12192000"/>
              <a:gd name="connsiteY5" fmla="*/ 0 h 3352227"/>
              <a:gd name="connsiteX6" fmla="*/ 5525311 w 12192000"/>
              <a:gd name="connsiteY6" fmla="*/ 3352227 h 3352227"/>
              <a:gd name="connsiteX7" fmla="*/ 0 w 12192000"/>
              <a:gd name="connsiteY7" fmla="*/ 3352227 h 33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52227">
                <a:moveTo>
                  <a:pt x="11721830" y="0"/>
                </a:moveTo>
                <a:lnTo>
                  <a:pt x="12192000" y="0"/>
                </a:lnTo>
                <a:lnTo>
                  <a:pt x="12192000" y="3352227"/>
                </a:lnTo>
                <a:lnTo>
                  <a:pt x="11721830" y="3352227"/>
                </a:lnTo>
                <a:close/>
                <a:moveTo>
                  <a:pt x="0" y="0"/>
                </a:moveTo>
                <a:lnTo>
                  <a:pt x="5525311" y="0"/>
                </a:lnTo>
                <a:lnTo>
                  <a:pt x="5525311" y="3352227"/>
                </a:lnTo>
                <a:lnTo>
                  <a:pt x="0" y="3352227"/>
                </a:lnTo>
                <a:close/>
              </a:path>
            </a:pathLst>
          </a:custGeom>
          <a:solidFill>
            <a:schemeClr val="accent4">
              <a:lumMod val="20000"/>
              <a:lumOff val="80000"/>
              <a:alpha val="85000"/>
            </a:schemeClr>
          </a:solidFill>
        </p:spPr>
        <p:txBody>
          <a:bodyPr lIns="960120" rIns="7315200" anchor="b"/>
          <a:lstStyle>
            <a:lvl1pPr>
              <a:defRPr lang="en-US" sz="3200" cap="all" spc="200" baseline="0" dirty="0"/>
            </a:lvl1pPr>
          </a:lstStyle>
          <a:p>
            <a:pPr marL="0" lvl="0"/>
            <a:r>
              <a:rPr lang="en-US" dirty="0"/>
              <a:t>Click to add title</a:t>
            </a:r>
          </a:p>
        </p:txBody>
      </p:sp>
      <p:sp>
        <p:nvSpPr>
          <p:cNvPr id="16" name="Text Placeholder 15">
            <a:extLst>
              <a:ext uri="{FF2B5EF4-FFF2-40B4-BE49-F238E27FC236}">
                <a16:creationId xmlns:a16="http://schemas.microsoft.com/office/drawing/2014/main" id="{72FF0B66-A4D6-423A-AC8B-48E8CD7DF8B7}"/>
              </a:ext>
            </a:extLst>
          </p:cNvPr>
          <p:cNvSpPr>
            <a:spLocks noGrp="1"/>
          </p:cNvSpPr>
          <p:nvPr>
            <p:ph type="body" sz="quarter" idx="16" hasCustomPrompt="1"/>
          </p:nvPr>
        </p:nvSpPr>
        <p:spPr>
          <a:xfrm>
            <a:off x="-1" y="4534137"/>
            <a:ext cx="12192000" cy="1141953"/>
          </a:xfrm>
          <a:custGeom>
            <a:avLst/>
            <a:gdLst>
              <a:gd name="connsiteX0" fmla="*/ 11721830 w 12192000"/>
              <a:gd name="connsiteY0" fmla="*/ 1 h 1141953"/>
              <a:gd name="connsiteX1" fmla="*/ 12192000 w 12192000"/>
              <a:gd name="connsiteY1" fmla="*/ 1 h 1141953"/>
              <a:gd name="connsiteX2" fmla="*/ 12192000 w 12192000"/>
              <a:gd name="connsiteY2" fmla="*/ 1141953 h 1141953"/>
              <a:gd name="connsiteX3" fmla="*/ 11721830 w 12192000"/>
              <a:gd name="connsiteY3" fmla="*/ 1141953 h 1141953"/>
              <a:gd name="connsiteX4" fmla="*/ 0 w 12192000"/>
              <a:gd name="connsiteY4" fmla="*/ 0 h 1141953"/>
              <a:gd name="connsiteX5" fmla="*/ 5525311 w 12192000"/>
              <a:gd name="connsiteY5" fmla="*/ 0 h 1141953"/>
              <a:gd name="connsiteX6" fmla="*/ 5525311 w 12192000"/>
              <a:gd name="connsiteY6" fmla="*/ 1141952 h 1141953"/>
              <a:gd name="connsiteX7" fmla="*/ 0 w 12192000"/>
              <a:gd name="connsiteY7" fmla="*/ 1141952 h 1141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141953">
                <a:moveTo>
                  <a:pt x="11721830" y="1"/>
                </a:moveTo>
                <a:lnTo>
                  <a:pt x="12192000" y="1"/>
                </a:lnTo>
                <a:lnTo>
                  <a:pt x="12192000" y="1141953"/>
                </a:lnTo>
                <a:lnTo>
                  <a:pt x="11721830" y="1141953"/>
                </a:lnTo>
                <a:close/>
                <a:moveTo>
                  <a:pt x="0" y="0"/>
                </a:moveTo>
                <a:lnTo>
                  <a:pt x="5525311" y="0"/>
                </a:lnTo>
                <a:lnTo>
                  <a:pt x="5525311" y="1141952"/>
                </a:lnTo>
                <a:lnTo>
                  <a:pt x="0" y="1141952"/>
                </a:lnTo>
                <a:close/>
              </a:path>
            </a:pathLst>
          </a:custGeom>
          <a:solidFill>
            <a:schemeClr val="accent4">
              <a:lumMod val="20000"/>
              <a:lumOff val="80000"/>
              <a:alpha val="85000"/>
            </a:schemeClr>
          </a:solidFill>
        </p:spPr>
        <p:txBody>
          <a:bodyPr lIns="960120" tIns="137160" rIns="6400800" anchor="t"/>
          <a:lstStyle>
            <a:lvl1pPr marL="0" indent="0">
              <a:buNone/>
              <a:defRPr lang="en-US" sz="2000" b="0" i="0" spc="200" baseline="0" dirty="0">
                <a:solidFill>
                  <a:schemeClr val="accent5">
                    <a:lumMod val="50000"/>
                  </a:schemeClr>
                </a:solidFill>
              </a:defRPr>
            </a:lvl1pPr>
          </a:lstStyle>
          <a:p>
            <a:pPr marL="228600" lvl="0" indent="-228600"/>
            <a:r>
              <a:rPr lang="en-US" dirty="0"/>
              <a:t>Click to add name</a:t>
            </a:r>
          </a:p>
        </p:txBody>
      </p:sp>
      <p:sp>
        <p:nvSpPr>
          <p:cNvPr id="2" name="Date Placeholder 1">
            <a:extLst>
              <a:ext uri="{FF2B5EF4-FFF2-40B4-BE49-F238E27FC236}">
                <a16:creationId xmlns:a16="http://schemas.microsoft.com/office/drawing/2014/main" id="{AC52883E-0EA3-4DCA-BB78-AD84BBE53F80}"/>
              </a:ext>
            </a:extLst>
          </p:cNvPr>
          <p:cNvSpPr>
            <a:spLocks noGrp="1"/>
          </p:cNvSpPr>
          <p:nvPr>
            <p:ph type="dt" sz="half" idx="10"/>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3" name="Footer Placeholder 2">
            <a:extLst>
              <a:ext uri="{FF2B5EF4-FFF2-40B4-BE49-F238E27FC236}">
                <a16:creationId xmlns:a16="http://schemas.microsoft.com/office/drawing/2014/main" id="{C31860F9-7B15-486D-B68B-1D5E02F61DEA}"/>
              </a:ext>
            </a:extLst>
          </p:cNvPr>
          <p:cNvSpPr>
            <a:spLocks noGrp="1"/>
          </p:cNvSpPr>
          <p:nvPr>
            <p:ph type="ftr" sz="quarter" idx="11"/>
          </p:nvPr>
        </p:nvSpPr>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4" name="Slide Number Placeholder 3">
            <a:extLst>
              <a:ext uri="{FF2B5EF4-FFF2-40B4-BE49-F238E27FC236}">
                <a16:creationId xmlns:a16="http://schemas.microsoft.com/office/drawing/2014/main" id="{190B89DE-8ADC-4391-8EAF-C713EA69935F}"/>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580063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_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D93D2BF-453A-45BE-9E29-EC3F8D9F55CE}"/>
              </a:ext>
            </a:extLst>
          </p:cNvPr>
          <p:cNvSpPr>
            <a:spLocks noGrp="1"/>
          </p:cNvSpPr>
          <p:nvPr>
            <p:ph type="title" hasCustomPrompt="1"/>
          </p:nvPr>
        </p:nvSpPr>
        <p:spPr>
          <a:xfrm>
            <a:off x="999846" y="1487527"/>
            <a:ext cx="2581554" cy="1325563"/>
          </a:xfrm>
          <a:prstGeom prst="rect">
            <a:avLst/>
          </a:prstGeom>
        </p:spPr>
        <p:txBody>
          <a:bodyPr anchor="b"/>
          <a:lstStyle>
            <a:lvl1pPr algn="ctr">
              <a:defRPr sz="3200" cap="all" spc="200" baseline="0">
                <a:solidFill>
                  <a:schemeClr val="accent4"/>
                </a:solidFill>
              </a:defRPr>
            </a:lvl1pPr>
          </a:lstStyle>
          <a:p>
            <a:r>
              <a:rPr lang="en-US" dirty="0"/>
              <a:t>Click to add title</a:t>
            </a:r>
          </a:p>
        </p:txBody>
      </p:sp>
      <p:sp>
        <p:nvSpPr>
          <p:cNvPr id="51" name="Picture Placeholder 9">
            <a:extLst>
              <a:ext uri="{FF2B5EF4-FFF2-40B4-BE49-F238E27FC236}">
                <a16:creationId xmlns:a16="http://schemas.microsoft.com/office/drawing/2014/main" id="{C47B8159-559E-42C4-AA5B-7642DE427455}"/>
              </a:ext>
            </a:extLst>
          </p:cNvPr>
          <p:cNvSpPr>
            <a:spLocks noGrp="1"/>
          </p:cNvSpPr>
          <p:nvPr>
            <p:ph type="pic" sz="quarter" idx="23" hasCustomPrompt="1"/>
          </p:nvPr>
        </p:nvSpPr>
        <p:spPr>
          <a:xfrm>
            <a:off x="4793630" y="677419"/>
            <a:ext cx="2357652" cy="1622425"/>
          </a:xfrm>
          <a:prstGeom prst="rect">
            <a:avLst/>
          </a:prstGeom>
        </p:spPr>
        <p:txBody>
          <a:bodyPr/>
          <a:lstStyle>
            <a:lvl1pPr marL="0" indent="0" algn="ctr">
              <a:buNone/>
              <a:defRPr/>
            </a:lvl1pPr>
          </a:lstStyle>
          <a:p>
            <a:r>
              <a:rPr lang="en-US" dirty="0"/>
              <a:t>Click to add photo</a:t>
            </a:r>
          </a:p>
        </p:txBody>
      </p:sp>
      <p:sp>
        <p:nvSpPr>
          <p:cNvPr id="52" name="Text Placeholder 17">
            <a:extLst>
              <a:ext uri="{FF2B5EF4-FFF2-40B4-BE49-F238E27FC236}">
                <a16:creationId xmlns:a16="http://schemas.microsoft.com/office/drawing/2014/main" id="{9E9FA76D-767D-4F48-9238-F384F4D41696}"/>
              </a:ext>
            </a:extLst>
          </p:cNvPr>
          <p:cNvSpPr>
            <a:spLocks noGrp="1"/>
          </p:cNvSpPr>
          <p:nvPr>
            <p:ph type="body" sz="quarter" idx="24" hasCustomPrompt="1"/>
          </p:nvPr>
        </p:nvSpPr>
        <p:spPr>
          <a:xfrm>
            <a:off x="4793628" y="2299842"/>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3" name="Text Placeholder 17">
            <a:extLst>
              <a:ext uri="{FF2B5EF4-FFF2-40B4-BE49-F238E27FC236}">
                <a16:creationId xmlns:a16="http://schemas.microsoft.com/office/drawing/2014/main" id="{40F2B787-B1D2-493C-ABA2-D6E69C4800D1}"/>
              </a:ext>
            </a:extLst>
          </p:cNvPr>
          <p:cNvSpPr>
            <a:spLocks noGrp="1"/>
          </p:cNvSpPr>
          <p:nvPr>
            <p:ph type="body" sz="quarter" idx="25" hasCustomPrompt="1"/>
          </p:nvPr>
        </p:nvSpPr>
        <p:spPr>
          <a:xfrm>
            <a:off x="4793628" y="2774990"/>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4" name="Picture Placeholder 9">
            <a:extLst>
              <a:ext uri="{FF2B5EF4-FFF2-40B4-BE49-F238E27FC236}">
                <a16:creationId xmlns:a16="http://schemas.microsoft.com/office/drawing/2014/main" id="{7FCC4980-412C-49F7-BF30-8693DD9EAC03}"/>
              </a:ext>
            </a:extLst>
          </p:cNvPr>
          <p:cNvSpPr>
            <a:spLocks noGrp="1"/>
          </p:cNvSpPr>
          <p:nvPr>
            <p:ph type="pic" sz="quarter" idx="26" hasCustomPrompt="1"/>
          </p:nvPr>
        </p:nvSpPr>
        <p:spPr>
          <a:xfrm>
            <a:off x="7431774" y="677419"/>
            <a:ext cx="2357652" cy="1622425"/>
          </a:xfrm>
          <a:prstGeom prst="rect">
            <a:avLst/>
          </a:prstGeom>
        </p:spPr>
        <p:txBody>
          <a:bodyPr/>
          <a:lstStyle>
            <a:lvl1pPr marL="0" indent="0" algn="ctr">
              <a:buNone/>
              <a:defRPr/>
            </a:lvl1pPr>
          </a:lstStyle>
          <a:p>
            <a:r>
              <a:rPr lang="en-US" dirty="0"/>
              <a:t>Click to add photo</a:t>
            </a:r>
          </a:p>
        </p:txBody>
      </p:sp>
      <p:sp>
        <p:nvSpPr>
          <p:cNvPr id="55" name="Text Placeholder 17">
            <a:extLst>
              <a:ext uri="{FF2B5EF4-FFF2-40B4-BE49-F238E27FC236}">
                <a16:creationId xmlns:a16="http://schemas.microsoft.com/office/drawing/2014/main" id="{B9BD60DD-95CB-47D1-9C2F-5ACD38820662}"/>
              </a:ext>
            </a:extLst>
          </p:cNvPr>
          <p:cNvSpPr>
            <a:spLocks noGrp="1"/>
          </p:cNvSpPr>
          <p:nvPr>
            <p:ph type="body" sz="quarter" idx="27" hasCustomPrompt="1"/>
          </p:nvPr>
        </p:nvSpPr>
        <p:spPr>
          <a:xfrm>
            <a:off x="7431772" y="2299842"/>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6" name="Text Placeholder 17">
            <a:extLst>
              <a:ext uri="{FF2B5EF4-FFF2-40B4-BE49-F238E27FC236}">
                <a16:creationId xmlns:a16="http://schemas.microsoft.com/office/drawing/2014/main" id="{19FF93B2-766D-4558-94BE-49F215C0FF7B}"/>
              </a:ext>
            </a:extLst>
          </p:cNvPr>
          <p:cNvSpPr>
            <a:spLocks noGrp="1"/>
          </p:cNvSpPr>
          <p:nvPr>
            <p:ph type="body" sz="quarter" idx="28" hasCustomPrompt="1"/>
          </p:nvPr>
        </p:nvSpPr>
        <p:spPr>
          <a:xfrm>
            <a:off x="7431772" y="2774990"/>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7" name="Picture Placeholder 9">
            <a:extLst>
              <a:ext uri="{FF2B5EF4-FFF2-40B4-BE49-F238E27FC236}">
                <a16:creationId xmlns:a16="http://schemas.microsoft.com/office/drawing/2014/main" id="{F16F9FCC-4EE2-4D18-8257-694E9C80F547}"/>
              </a:ext>
            </a:extLst>
          </p:cNvPr>
          <p:cNvSpPr>
            <a:spLocks noGrp="1"/>
          </p:cNvSpPr>
          <p:nvPr>
            <p:ph type="pic" sz="quarter" idx="32" hasCustomPrompt="1"/>
          </p:nvPr>
        </p:nvSpPr>
        <p:spPr>
          <a:xfrm>
            <a:off x="4793630" y="3250138"/>
            <a:ext cx="2357652" cy="1622425"/>
          </a:xfrm>
          <a:prstGeom prst="rect">
            <a:avLst/>
          </a:prstGeom>
        </p:spPr>
        <p:txBody>
          <a:bodyPr/>
          <a:lstStyle>
            <a:lvl1pPr marL="0" indent="0" algn="ctr">
              <a:buNone/>
              <a:defRPr/>
            </a:lvl1pPr>
          </a:lstStyle>
          <a:p>
            <a:r>
              <a:rPr lang="en-US" dirty="0"/>
              <a:t>Click to add photo</a:t>
            </a:r>
          </a:p>
        </p:txBody>
      </p:sp>
      <p:sp>
        <p:nvSpPr>
          <p:cNvPr id="58" name="Text Placeholder 17">
            <a:extLst>
              <a:ext uri="{FF2B5EF4-FFF2-40B4-BE49-F238E27FC236}">
                <a16:creationId xmlns:a16="http://schemas.microsoft.com/office/drawing/2014/main" id="{F434B9BC-2EC7-4433-BAA8-039EB5BED5C0}"/>
              </a:ext>
            </a:extLst>
          </p:cNvPr>
          <p:cNvSpPr>
            <a:spLocks noGrp="1"/>
          </p:cNvSpPr>
          <p:nvPr>
            <p:ph type="body" sz="quarter" idx="33" hasCustomPrompt="1"/>
          </p:nvPr>
        </p:nvSpPr>
        <p:spPr>
          <a:xfrm>
            <a:off x="4793628" y="4872561"/>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59" name="Text Placeholder 17">
            <a:extLst>
              <a:ext uri="{FF2B5EF4-FFF2-40B4-BE49-F238E27FC236}">
                <a16:creationId xmlns:a16="http://schemas.microsoft.com/office/drawing/2014/main" id="{6F08FB05-53FB-4C19-A35C-592C4DFDFF46}"/>
              </a:ext>
            </a:extLst>
          </p:cNvPr>
          <p:cNvSpPr>
            <a:spLocks noGrp="1"/>
          </p:cNvSpPr>
          <p:nvPr>
            <p:ph type="body" sz="quarter" idx="34" hasCustomPrompt="1"/>
          </p:nvPr>
        </p:nvSpPr>
        <p:spPr>
          <a:xfrm>
            <a:off x="4793628" y="5347709"/>
            <a:ext cx="2357652" cy="475147"/>
          </a:xfrm>
          <a:prstGeom prst="rect">
            <a:avLst/>
          </a:prstGeom>
        </p:spPr>
        <p:txBody>
          <a:bodyPr/>
          <a:lstStyle>
            <a:lvl1pPr marL="0" indent="0" algn="ctr">
              <a:lnSpc>
                <a:spcPct val="100000"/>
              </a:lnSpc>
              <a:spcBef>
                <a:spcPts val="0"/>
              </a:spcBef>
              <a:buNone/>
              <a:defRPr sz="1200" b="0" i="0" cap="none" spc="200" baseline="0"/>
            </a:lvl1pPr>
          </a:lstStyle>
          <a:p>
            <a:pPr lvl="0"/>
            <a:r>
              <a:rPr lang="en-US" dirty="0"/>
              <a:t>Click to title</a:t>
            </a:r>
          </a:p>
        </p:txBody>
      </p:sp>
      <p:sp>
        <p:nvSpPr>
          <p:cNvPr id="60" name="Picture Placeholder 9">
            <a:extLst>
              <a:ext uri="{FF2B5EF4-FFF2-40B4-BE49-F238E27FC236}">
                <a16:creationId xmlns:a16="http://schemas.microsoft.com/office/drawing/2014/main" id="{9589D7D2-07DF-415C-A139-E911869A1BCC}"/>
              </a:ext>
            </a:extLst>
          </p:cNvPr>
          <p:cNvSpPr>
            <a:spLocks noGrp="1"/>
          </p:cNvSpPr>
          <p:nvPr>
            <p:ph type="pic" sz="quarter" idx="35" hasCustomPrompt="1"/>
          </p:nvPr>
        </p:nvSpPr>
        <p:spPr>
          <a:xfrm>
            <a:off x="7431774" y="3250138"/>
            <a:ext cx="2357652" cy="1622425"/>
          </a:xfrm>
          <a:prstGeom prst="rect">
            <a:avLst/>
          </a:prstGeom>
        </p:spPr>
        <p:txBody>
          <a:bodyPr/>
          <a:lstStyle>
            <a:lvl1pPr marL="0" indent="0" algn="ctr">
              <a:buNone/>
              <a:defRPr/>
            </a:lvl1pPr>
          </a:lstStyle>
          <a:p>
            <a:r>
              <a:rPr lang="en-US" dirty="0"/>
              <a:t>Click to add photo</a:t>
            </a:r>
          </a:p>
        </p:txBody>
      </p:sp>
      <p:sp>
        <p:nvSpPr>
          <p:cNvPr id="61" name="Text Placeholder 17">
            <a:extLst>
              <a:ext uri="{FF2B5EF4-FFF2-40B4-BE49-F238E27FC236}">
                <a16:creationId xmlns:a16="http://schemas.microsoft.com/office/drawing/2014/main" id="{E622F2E3-2C07-4ABC-A803-40361BBB7386}"/>
              </a:ext>
            </a:extLst>
          </p:cNvPr>
          <p:cNvSpPr>
            <a:spLocks noGrp="1"/>
          </p:cNvSpPr>
          <p:nvPr>
            <p:ph type="body" sz="quarter" idx="36" hasCustomPrompt="1"/>
          </p:nvPr>
        </p:nvSpPr>
        <p:spPr>
          <a:xfrm>
            <a:off x="7431772" y="4872561"/>
            <a:ext cx="2357652" cy="475149"/>
          </a:xfrm>
          <a:prstGeom prst="rect">
            <a:avLst/>
          </a:prstGeom>
        </p:spPr>
        <p:txBody>
          <a:bodyPr anchor="b"/>
          <a:lstStyle>
            <a:lvl1pPr marL="0" indent="0" algn="ctr">
              <a:buNone/>
              <a:defRPr sz="1600" cap="all" spc="200" baseline="0">
                <a:solidFill>
                  <a:schemeClr val="accent4"/>
                </a:solidFill>
              </a:defRPr>
            </a:lvl1pPr>
          </a:lstStyle>
          <a:p>
            <a:pPr lvl="0"/>
            <a:r>
              <a:rPr lang="en-US" dirty="0"/>
              <a:t>Click to add name</a:t>
            </a:r>
          </a:p>
        </p:txBody>
      </p:sp>
      <p:sp>
        <p:nvSpPr>
          <p:cNvPr id="62" name="Text Placeholder 17">
            <a:extLst>
              <a:ext uri="{FF2B5EF4-FFF2-40B4-BE49-F238E27FC236}">
                <a16:creationId xmlns:a16="http://schemas.microsoft.com/office/drawing/2014/main" id="{B505FD93-2404-46B6-9EE0-9CABFC5233ED}"/>
              </a:ext>
            </a:extLst>
          </p:cNvPr>
          <p:cNvSpPr>
            <a:spLocks noGrp="1"/>
          </p:cNvSpPr>
          <p:nvPr>
            <p:ph type="body" sz="quarter" idx="37" hasCustomPrompt="1"/>
          </p:nvPr>
        </p:nvSpPr>
        <p:spPr>
          <a:xfrm>
            <a:off x="7431772" y="5347709"/>
            <a:ext cx="2357652" cy="475147"/>
          </a:xfrm>
          <a:prstGeom prst="rect">
            <a:avLst/>
          </a:prstGeom>
        </p:spPr>
        <p:txBody>
          <a:bodyPr/>
          <a:lstStyle>
            <a:lvl1pPr marL="0" indent="0" algn="ctr">
              <a:buNone/>
              <a:defRPr sz="1200" b="0" i="0" cap="none" spc="200" baseline="0"/>
            </a:lvl1pPr>
          </a:lstStyle>
          <a:p>
            <a:pPr lvl="0"/>
            <a:r>
              <a:rPr lang="en-US" dirty="0"/>
              <a:t>Click to title</a:t>
            </a:r>
          </a:p>
        </p:txBody>
      </p:sp>
      <p:sp>
        <p:nvSpPr>
          <p:cNvPr id="5" name="Date Placeholder 4">
            <a:extLst>
              <a:ext uri="{FF2B5EF4-FFF2-40B4-BE49-F238E27FC236}">
                <a16:creationId xmlns:a16="http://schemas.microsoft.com/office/drawing/2014/main" id="{5B91FF20-37AD-4448-896C-C37172D16263}"/>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376AF771-F500-4564-96BB-2AC1F13F9D3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780753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_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0116A5-69B8-43BF-B141-AC2A4B6CEB97}"/>
              </a:ext>
            </a:extLst>
          </p:cNvPr>
          <p:cNvSpPr>
            <a:spLocks noGrp="1"/>
          </p:cNvSpPr>
          <p:nvPr>
            <p:ph type="title" hasCustomPrompt="1"/>
          </p:nvPr>
        </p:nvSpPr>
        <p:spPr>
          <a:xfrm>
            <a:off x="336217" y="1207697"/>
            <a:ext cx="2970156" cy="1622912"/>
          </a:xfrm>
          <a:prstGeom prst="rect">
            <a:avLst/>
          </a:prstGeom>
        </p:spPr>
        <p:txBody>
          <a:bodyPr anchor="b"/>
          <a:lstStyle>
            <a:lvl1pPr algn="ctr">
              <a:defRPr sz="3200" cap="all" spc="200" baseline="0">
                <a:solidFill>
                  <a:schemeClr val="accent4"/>
                </a:solidFill>
              </a:defRPr>
            </a:lvl1pPr>
          </a:lstStyle>
          <a:p>
            <a:r>
              <a:rPr lang="en-US" dirty="0"/>
              <a:t>Click to add title</a:t>
            </a:r>
          </a:p>
        </p:txBody>
      </p:sp>
      <p:sp>
        <p:nvSpPr>
          <p:cNvPr id="10" name="Picture Placeholder 9">
            <a:extLst>
              <a:ext uri="{FF2B5EF4-FFF2-40B4-BE49-F238E27FC236}">
                <a16:creationId xmlns:a16="http://schemas.microsoft.com/office/drawing/2014/main" id="{6D283EBF-8FBA-4A7A-9DCE-23E0BF7F6AAC}"/>
              </a:ext>
            </a:extLst>
          </p:cNvPr>
          <p:cNvSpPr>
            <a:spLocks noGrp="1"/>
          </p:cNvSpPr>
          <p:nvPr>
            <p:ph type="pic" sz="quarter" idx="15" hasCustomPrompt="1"/>
          </p:nvPr>
        </p:nvSpPr>
        <p:spPr>
          <a:xfrm>
            <a:off x="3780553" y="1153717"/>
            <a:ext cx="1412050" cy="1147276"/>
          </a:xfrm>
          <a:prstGeom prst="rect">
            <a:avLst/>
          </a:prstGeom>
        </p:spPr>
        <p:txBody>
          <a:bodyPr/>
          <a:lstStyle>
            <a:lvl1pPr marL="0" indent="0" algn="ctr">
              <a:buNone/>
              <a:defRPr/>
            </a:lvl1pPr>
          </a:lstStyle>
          <a:p>
            <a:r>
              <a:rPr lang="en-US" dirty="0"/>
              <a:t>Click to add photo</a:t>
            </a:r>
          </a:p>
        </p:txBody>
      </p:sp>
      <p:sp>
        <p:nvSpPr>
          <p:cNvPr id="18" name="Text Placeholder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3451733"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9" name="Text Placeholder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3451733"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28" name="Picture Placeholder 9">
            <a:extLst>
              <a:ext uri="{FF2B5EF4-FFF2-40B4-BE49-F238E27FC236}">
                <a16:creationId xmlns:a16="http://schemas.microsoft.com/office/drawing/2014/main" id="{D517EAC0-89E0-4247-B048-92F65C868A7E}"/>
              </a:ext>
            </a:extLst>
          </p:cNvPr>
          <p:cNvSpPr>
            <a:spLocks noGrp="1"/>
          </p:cNvSpPr>
          <p:nvPr>
            <p:ph type="pic" sz="quarter" idx="38" hasCustomPrompt="1"/>
          </p:nvPr>
        </p:nvSpPr>
        <p:spPr>
          <a:xfrm>
            <a:off x="5891925" y="1153717"/>
            <a:ext cx="1412050" cy="1147276"/>
          </a:xfrm>
          <a:prstGeom prst="rect">
            <a:avLst/>
          </a:prstGeom>
        </p:spPr>
        <p:txBody>
          <a:bodyPr/>
          <a:lstStyle>
            <a:lvl1pPr marL="0" indent="0" algn="ctr">
              <a:buNone/>
              <a:defRPr/>
            </a:lvl1pPr>
          </a:lstStyle>
          <a:p>
            <a:r>
              <a:rPr lang="en-US" dirty="0"/>
              <a:t>Click to add photo</a:t>
            </a:r>
          </a:p>
        </p:txBody>
      </p:sp>
      <p:sp>
        <p:nvSpPr>
          <p:cNvPr id="11" name="Text Placeholder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5563105"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2" name="Text Placeholder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5563105"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29" name="Picture Placeholder 9">
            <a:extLst>
              <a:ext uri="{FF2B5EF4-FFF2-40B4-BE49-F238E27FC236}">
                <a16:creationId xmlns:a16="http://schemas.microsoft.com/office/drawing/2014/main" id="{7847BEB8-AC95-445E-AFB4-34B7658BB992}"/>
              </a:ext>
            </a:extLst>
          </p:cNvPr>
          <p:cNvSpPr>
            <a:spLocks noGrp="1"/>
          </p:cNvSpPr>
          <p:nvPr>
            <p:ph type="pic" sz="quarter" idx="39" hasCustomPrompt="1"/>
          </p:nvPr>
        </p:nvSpPr>
        <p:spPr>
          <a:xfrm>
            <a:off x="8003297" y="1153717"/>
            <a:ext cx="1412049" cy="1147276"/>
          </a:xfrm>
          <a:prstGeom prst="rect">
            <a:avLst/>
          </a:prstGeom>
        </p:spPr>
        <p:txBody>
          <a:bodyPr/>
          <a:lstStyle>
            <a:lvl1pPr marL="0" indent="0" algn="ctr">
              <a:buNone/>
              <a:defRPr/>
            </a:lvl1pPr>
          </a:lstStyle>
          <a:p>
            <a:r>
              <a:rPr lang="en-US" dirty="0"/>
              <a:t>Click to add photo</a:t>
            </a:r>
          </a:p>
        </p:txBody>
      </p:sp>
      <p:sp>
        <p:nvSpPr>
          <p:cNvPr id="14" name="Text Placeholder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7674476"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15" name="Text Placeholder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7674476"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7" name="Picture Placeholder 9">
            <a:extLst>
              <a:ext uri="{FF2B5EF4-FFF2-40B4-BE49-F238E27FC236}">
                <a16:creationId xmlns:a16="http://schemas.microsoft.com/office/drawing/2014/main" id="{7B6B3681-1E21-44DA-AADA-F5E638A87423}"/>
              </a:ext>
            </a:extLst>
          </p:cNvPr>
          <p:cNvSpPr>
            <a:spLocks noGrp="1"/>
          </p:cNvSpPr>
          <p:nvPr>
            <p:ph type="pic" sz="quarter" idx="47" hasCustomPrompt="1"/>
          </p:nvPr>
        </p:nvSpPr>
        <p:spPr>
          <a:xfrm>
            <a:off x="10114667" y="1153717"/>
            <a:ext cx="1412049" cy="1147276"/>
          </a:xfrm>
          <a:prstGeom prst="rect">
            <a:avLst/>
          </a:prstGeom>
        </p:spPr>
        <p:txBody>
          <a:bodyPr/>
          <a:lstStyle>
            <a:lvl1pPr marL="0" indent="0" algn="ctr">
              <a:buNone/>
              <a:defRPr/>
            </a:lvl1pPr>
          </a:lstStyle>
          <a:p>
            <a:r>
              <a:rPr lang="en-US" dirty="0"/>
              <a:t>Click to add photo</a:t>
            </a:r>
          </a:p>
        </p:txBody>
      </p:sp>
      <p:sp>
        <p:nvSpPr>
          <p:cNvPr id="33" name="Text Placeholder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9785846" y="2299842"/>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34" name="Text Placeholder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9785846" y="2774991"/>
            <a:ext cx="2069690" cy="672127"/>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0" name="Picture Placeholder 9">
            <a:extLst>
              <a:ext uri="{FF2B5EF4-FFF2-40B4-BE49-F238E27FC236}">
                <a16:creationId xmlns:a16="http://schemas.microsoft.com/office/drawing/2014/main" id="{B50A84FF-F66B-4AB8-837C-E3025F19E9C0}"/>
              </a:ext>
            </a:extLst>
          </p:cNvPr>
          <p:cNvSpPr>
            <a:spLocks noGrp="1"/>
          </p:cNvSpPr>
          <p:nvPr>
            <p:ph type="pic" sz="quarter" idx="40" hasCustomPrompt="1"/>
          </p:nvPr>
        </p:nvSpPr>
        <p:spPr>
          <a:xfrm>
            <a:off x="3780553" y="3614936"/>
            <a:ext cx="1412050" cy="1147276"/>
          </a:xfrm>
          <a:prstGeom prst="rect">
            <a:avLst/>
          </a:prstGeom>
        </p:spPr>
        <p:txBody>
          <a:bodyPr/>
          <a:lstStyle>
            <a:lvl1pPr marL="0" indent="0" algn="ctr">
              <a:buNone/>
              <a:defRPr/>
            </a:lvl1pPr>
          </a:lstStyle>
          <a:p>
            <a:r>
              <a:rPr lang="en-US" dirty="0"/>
              <a:t>Click to add photo</a:t>
            </a:r>
          </a:p>
        </p:txBody>
      </p:sp>
      <p:sp>
        <p:nvSpPr>
          <p:cNvPr id="17" name="Text Placeholder 17">
            <a:extLst>
              <a:ext uri="{FF2B5EF4-FFF2-40B4-BE49-F238E27FC236}">
                <a16:creationId xmlns:a16="http://schemas.microsoft.com/office/drawing/2014/main" id="{540D9937-87C5-40B3-86E6-F1CBFCA40CA0}"/>
              </a:ext>
            </a:extLst>
          </p:cNvPr>
          <p:cNvSpPr>
            <a:spLocks noGrp="1"/>
          </p:cNvSpPr>
          <p:nvPr>
            <p:ph type="body" sz="quarter" idx="30" hasCustomPrompt="1"/>
          </p:nvPr>
        </p:nvSpPr>
        <p:spPr>
          <a:xfrm>
            <a:off x="3451733" y="4767397"/>
            <a:ext cx="2069691" cy="476403"/>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0" name="Text Placeholder 17">
            <a:extLst>
              <a:ext uri="{FF2B5EF4-FFF2-40B4-BE49-F238E27FC236}">
                <a16:creationId xmlns:a16="http://schemas.microsoft.com/office/drawing/2014/main" id="{C81570DE-3568-4F16-9DF8-269B29DDE60E}"/>
              </a:ext>
            </a:extLst>
          </p:cNvPr>
          <p:cNvSpPr>
            <a:spLocks noGrp="1"/>
          </p:cNvSpPr>
          <p:nvPr>
            <p:ph type="body" sz="quarter" idx="31" hasCustomPrompt="1"/>
          </p:nvPr>
        </p:nvSpPr>
        <p:spPr>
          <a:xfrm>
            <a:off x="3451733" y="5242840"/>
            <a:ext cx="2069691" cy="697196"/>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1" name="Picture Placeholder 9">
            <a:extLst>
              <a:ext uri="{FF2B5EF4-FFF2-40B4-BE49-F238E27FC236}">
                <a16:creationId xmlns:a16="http://schemas.microsoft.com/office/drawing/2014/main" id="{41C26642-ECFF-4F11-B242-BBBA5D672DA0}"/>
              </a:ext>
            </a:extLst>
          </p:cNvPr>
          <p:cNvSpPr>
            <a:spLocks noGrp="1"/>
          </p:cNvSpPr>
          <p:nvPr>
            <p:ph type="pic" sz="quarter" idx="41" hasCustomPrompt="1"/>
          </p:nvPr>
        </p:nvSpPr>
        <p:spPr>
          <a:xfrm>
            <a:off x="5891925" y="3614936"/>
            <a:ext cx="1412050" cy="1147276"/>
          </a:xfrm>
          <a:prstGeom prst="rect">
            <a:avLst/>
          </a:prstGeom>
        </p:spPr>
        <p:txBody>
          <a:bodyPr/>
          <a:lstStyle>
            <a:lvl1pPr marL="0" indent="0" algn="ctr">
              <a:buNone/>
              <a:defRPr/>
            </a:lvl1pPr>
          </a:lstStyle>
          <a:p>
            <a:r>
              <a:rPr lang="en-US" dirty="0"/>
              <a:t>Click to add photo</a:t>
            </a:r>
          </a:p>
        </p:txBody>
      </p:sp>
      <p:sp>
        <p:nvSpPr>
          <p:cNvPr id="22" name="Text Placeholder 17">
            <a:extLst>
              <a:ext uri="{FF2B5EF4-FFF2-40B4-BE49-F238E27FC236}">
                <a16:creationId xmlns:a16="http://schemas.microsoft.com/office/drawing/2014/main" id="{5E4E35F3-EC7A-489D-985F-0CA9F0402B0D}"/>
              </a:ext>
            </a:extLst>
          </p:cNvPr>
          <p:cNvSpPr>
            <a:spLocks noGrp="1"/>
          </p:cNvSpPr>
          <p:nvPr>
            <p:ph type="body" sz="quarter" idx="33" hasCustomPrompt="1"/>
          </p:nvPr>
        </p:nvSpPr>
        <p:spPr>
          <a:xfrm>
            <a:off x="5563105" y="4768651"/>
            <a:ext cx="2069691"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3" name="Text Placeholder 17">
            <a:extLst>
              <a:ext uri="{FF2B5EF4-FFF2-40B4-BE49-F238E27FC236}">
                <a16:creationId xmlns:a16="http://schemas.microsoft.com/office/drawing/2014/main" id="{55AFBE6C-8E28-48EC-8798-5E463B8E47ED}"/>
              </a:ext>
            </a:extLst>
          </p:cNvPr>
          <p:cNvSpPr>
            <a:spLocks noGrp="1"/>
          </p:cNvSpPr>
          <p:nvPr>
            <p:ph type="body" sz="quarter" idx="34" hasCustomPrompt="1"/>
          </p:nvPr>
        </p:nvSpPr>
        <p:spPr>
          <a:xfrm>
            <a:off x="5563105" y="5243800"/>
            <a:ext cx="2069691"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2" name="Picture Placeholder 9">
            <a:extLst>
              <a:ext uri="{FF2B5EF4-FFF2-40B4-BE49-F238E27FC236}">
                <a16:creationId xmlns:a16="http://schemas.microsoft.com/office/drawing/2014/main" id="{BCC40003-8966-4A03-9C79-EB95966FFE0C}"/>
              </a:ext>
            </a:extLst>
          </p:cNvPr>
          <p:cNvSpPr>
            <a:spLocks noGrp="1"/>
          </p:cNvSpPr>
          <p:nvPr>
            <p:ph type="pic" sz="quarter" idx="42" hasCustomPrompt="1"/>
          </p:nvPr>
        </p:nvSpPr>
        <p:spPr>
          <a:xfrm>
            <a:off x="8003297" y="3614936"/>
            <a:ext cx="1412049" cy="1147276"/>
          </a:xfrm>
          <a:prstGeom prst="rect">
            <a:avLst/>
          </a:prstGeom>
        </p:spPr>
        <p:txBody>
          <a:bodyPr/>
          <a:lstStyle>
            <a:lvl1pPr marL="0" indent="0" algn="ctr">
              <a:buNone/>
              <a:defRPr/>
            </a:lvl1pPr>
          </a:lstStyle>
          <a:p>
            <a:r>
              <a:rPr lang="en-US" dirty="0"/>
              <a:t>Click to add photo</a:t>
            </a:r>
          </a:p>
        </p:txBody>
      </p:sp>
      <p:sp>
        <p:nvSpPr>
          <p:cNvPr id="25" name="Text Placeholder 17">
            <a:extLst>
              <a:ext uri="{FF2B5EF4-FFF2-40B4-BE49-F238E27FC236}">
                <a16:creationId xmlns:a16="http://schemas.microsoft.com/office/drawing/2014/main" id="{023FE51B-CC62-42E7-BCF7-123DB0B9244A}"/>
              </a:ext>
            </a:extLst>
          </p:cNvPr>
          <p:cNvSpPr>
            <a:spLocks noGrp="1"/>
          </p:cNvSpPr>
          <p:nvPr>
            <p:ph type="body" sz="quarter" idx="36" hasCustomPrompt="1"/>
          </p:nvPr>
        </p:nvSpPr>
        <p:spPr>
          <a:xfrm>
            <a:off x="7674476" y="4768651"/>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26" name="Text Placeholder 17">
            <a:extLst>
              <a:ext uri="{FF2B5EF4-FFF2-40B4-BE49-F238E27FC236}">
                <a16:creationId xmlns:a16="http://schemas.microsoft.com/office/drawing/2014/main" id="{3CA6C07A-2E37-4897-AF99-5152B241E380}"/>
              </a:ext>
            </a:extLst>
          </p:cNvPr>
          <p:cNvSpPr>
            <a:spLocks noGrp="1"/>
          </p:cNvSpPr>
          <p:nvPr>
            <p:ph type="body" sz="quarter" idx="37" hasCustomPrompt="1"/>
          </p:nvPr>
        </p:nvSpPr>
        <p:spPr>
          <a:xfrm>
            <a:off x="7674476" y="5243800"/>
            <a:ext cx="2069690"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38" name="Picture Placeholder 9">
            <a:extLst>
              <a:ext uri="{FF2B5EF4-FFF2-40B4-BE49-F238E27FC236}">
                <a16:creationId xmlns:a16="http://schemas.microsoft.com/office/drawing/2014/main" id="{026B0125-C5D1-4397-BA37-9D1FCB7DA71E}"/>
              </a:ext>
            </a:extLst>
          </p:cNvPr>
          <p:cNvSpPr>
            <a:spLocks noGrp="1"/>
          </p:cNvSpPr>
          <p:nvPr>
            <p:ph type="pic" sz="quarter" idx="48" hasCustomPrompt="1"/>
          </p:nvPr>
        </p:nvSpPr>
        <p:spPr>
          <a:xfrm>
            <a:off x="10114667" y="3614936"/>
            <a:ext cx="1412049" cy="1147276"/>
          </a:xfrm>
          <a:prstGeom prst="rect">
            <a:avLst/>
          </a:prstGeom>
        </p:spPr>
        <p:txBody>
          <a:bodyPr/>
          <a:lstStyle>
            <a:lvl1pPr marL="0" indent="0" algn="ctr">
              <a:buNone/>
              <a:defRPr/>
            </a:lvl1pPr>
          </a:lstStyle>
          <a:p>
            <a:r>
              <a:rPr lang="en-US" dirty="0"/>
              <a:t>Click to add photo</a:t>
            </a:r>
          </a:p>
        </p:txBody>
      </p:sp>
      <p:sp>
        <p:nvSpPr>
          <p:cNvPr id="35" name="Text Placeholder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785846" y="4768651"/>
            <a:ext cx="2069690" cy="475149"/>
          </a:xfrm>
          <a:prstGeom prst="rect">
            <a:avLst/>
          </a:prstGeom>
        </p:spPr>
        <p:txBody>
          <a:bodyPr anchor="b"/>
          <a:lstStyle>
            <a:lvl1pPr marL="0" indent="0" algn="ctr">
              <a:buNone/>
              <a:defRPr sz="1400" cap="all" spc="200" baseline="0">
                <a:solidFill>
                  <a:schemeClr val="accent4"/>
                </a:solidFill>
              </a:defRPr>
            </a:lvl1pPr>
          </a:lstStyle>
          <a:p>
            <a:pPr lvl="0"/>
            <a:r>
              <a:rPr lang="en-US" dirty="0"/>
              <a:t>Click to add name</a:t>
            </a:r>
          </a:p>
        </p:txBody>
      </p:sp>
      <p:sp>
        <p:nvSpPr>
          <p:cNvPr id="36" name="Text Placeholder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785846" y="5243800"/>
            <a:ext cx="2069690" cy="695361"/>
          </a:xfrm>
          <a:prstGeom prst="rect">
            <a:avLst/>
          </a:prstGeom>
        </p:spPr>
        <p:txBody>
          <a:bodyPr/>
          <a:lstStyle>
            <a:lvl1pPr marL="0" indent="0" algn="ctr">
              <a:lnSpc>
                <a:spcPct val="100000"/>
              </a:lnSpc>
              <a:buNone/>
              <a:defRPr sz="1100" b="0" i="0" cap="none" spc="200" baseline="0"/>
            </a:lvl1pPr>
          </a:lstStyle>
          <a:p>
            <a:pPr lvl="0"/>
            <a:r>
              <a:rPr lang="en-US" dirty="0"/>
              <a:t>Click to add title</a:t>
            </a:r>
          </a:p>
        </p:txBody>
      </p:sp>
      <p:sp>
        <p:nvSpPr>
          <p:cNvPr id="5" name="Date Placeholder 4">
            <a:extLst>
              <a:ext uri="{FF2B5EF4-FFF2-40B4-BE49-F238E27FC236}">
                <a16:creationId xmlns:a16="http://schemas.microsoft.com/office/drawing/2014/main" id="{5B91FF20-37AD-4448-896C-C37172D16263}"/>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376AF771-F500-4564-96BB-2AC1F13F9D3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a:lstStyle/>
          <a:p>
            <a:fld id="{F91729D4-A164-47A3-830D-E792BCE699E4}" type="slidenum">
              <a:rPr lang="en-US" smtClean="0"/>
              <a:t>‹#›</a:t>
            </a:fld>
            <a:endParaRPr lang="en-US" dirty="0"/>
          </a:p>
        </p:txBody>
      </p:sp>
    </p:spTree>
    <p:extLst>
      <p:ext uri="{BB962C8B-B14F-4D97-AF65-F5344CB8AC3E}">
        <p14:creationId xmlns:p14="http://schemas.microsoft.com/office/powerpoint/2010/main" val="677729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3FB4E19-B10C-43FA-AB4B-5D0396BD64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50" baseline="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3E5C552B-0CAD-4920-B258-233A9F86DF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5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E983FFB-15A3-4B11-A130-4565577A3F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50" baseline="0">
                <a:solidFill>
                  <a:schemeClr val="tx1">
                    <a:tint val="75000"/>
                  </a:schemeClr>
                </a:solidFill>
              </a:defRPr>
            </a:lvl1pPr>
          </a:lstStyle>
          <a:p>
            <a:fld id="{F91729D4-A164-47A3-830D-E792BCE699E4}" type="slidenum">
              <a:rPr lang="en-US" smtClean="0"/>
              <a:pPr/>
              <a:t>‹#›</a:t>
            </a:fld>
            <a:endParaRPr lang="en-US" dirty="0"/>
          </a:p>
        </p:txBody>
      </p:sp>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2" r:id="rId7"/>
    <p:sldLayoutId id="2147483663" r:id="rId8"/>
    <p:sldLayoutId id="2147483656" r:id="rId9"/>
    <p:sldLayoutId id="2147483657" r:id="rId10"/>
    <p:sldLayoutId id="2147483664" r:id="rId11"/>
    <p:sldLayoutId id="2147483658" r:id="rId12"/>
    <p:sldLayoutId id="2147483659" r:id="rId13"/>
    <p:sldLayoutId id="2147483660" r:id="rId14"/>
    <p:sldLayoutId id="2147483661"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3.jpg"/></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2.xml"/><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hyperlink" Target="https://doi.org/10.1002/capr.12165" TargetMode="External"/><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hyperlink" Target="https://doi.org/10.1093/acprof:oso/9780199752126.001.0001"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D64C50-A740-468A-8AB6-F949358D80A6}"/>
              </a:ext>
            </a:extLst>
          </p:cNvPr>
          <p:cNvSpPr>
            <a:spLocks noGrp="1"/>
          </p:cNvSpPr>
          <p:nvPr>
            <p:ph type="title"/>
          </p:nvPr>
        </p:nvSpPr>
        <p:spPr>
          <a:xfrm>
            <a:off x="651769" y="2546735"/>
            <a:ext cx="5278514" cy="2862225"/>
          </a:xfrm>
        </p:spPr>
        <p:txBody>
          <a:bodyPr/>
          <a:lstStyle/>
          <a:p>
            <a:r>
              <a:rPr lang="en-US" sz="3000" b="1" cap="none" dirty="0"/>
              <a:t>When a seat at the table is not enough: </a:t>
            </a:r>
            <a:r>
              <a:rPr lang="en-US" sz="3000" cap="none" dirty="0"/>
              <a:t>A participatory action research study on collaborative partnerships in Ontario developmental services organizations</a:t>
            </a:r>
          </a:p>
        </p:txBody>
      </p:sp>
      <p:sp>
        <p:nvSpPr>
          <p:cNvPr id="5" name="Text Placeholder 4">
            <a:extLst>
              <a:ext uri="{FF2B5EF4-FFF2-40B4-BE49-F238E27FC236}">
                <a16:creationId xmlns:a16="http://schemas.microsoft.com/office/drawing/2014/main" id="{28F94A06-38B8-4C8F-ABF0-FB763704D01F}"/>
              </a:ext>
            </a:extLst>
          </p:cNvPr>
          <p:cNvSpPr>
            <a:spLocks noGrp="1"/>
          </p:cNvSpPr>
          <p:nvPr>
            <p:ph type="body" sz="quarter" idx="10"/>
          </p:nvPr>
        </p:nvSpPr>
        <p:spPr>
          <a:xfrm>
            <a:off x="685636" y="5568698"/>
            <a:ext cx="5278514" cy="618142"/>
          </a:xfrm>
        </p:spPr>
        <p:txBody>
          <a:bodyPr/>
          <a:lstStyle/>
          <a:p>
            <a:r>
              <a:rPr lang="en-US" dirty="0"/>
              <a:t>Kaylagh Vanwyck and Dzidra Halar</a:t>
            </a:r>
          </a:p>
        </p:txBody>
      </p:sp>
      <p:sp>
        <p:nvSpPr>
          <p:cNvPr id="34" name="Rectangle 33">
            <a:extLst>
              <a:ext uri="{FF2B5EF4-FFF2-40B4-BE49-F238E27FC236}">
                <a16:creationId xmlns:a16="http://schemas.microsoft.com/office/drawing/2014/main" id="{106CDEB7-77E8-4351-9B76-07896E7317C0}"/>
              </a:ext>
              <a:ext uri="{C183D7F6-B498-43B3-948B-1728B52AA6E4}">
                <adec:decorative xmlns:adec="http://schemas.microsoft.com/office/drawing/2017/decorative" val="1"/>
              </a:ext>
            </a:extLst>
          </p:cNvPr>
          <p:cNvSpPr/>
          <p:nvPr/>
        </p:nvSpPr>
        <p:spPr>
          <a:xfrm>
            <a:off x="6696075" y="0"/>
            <a:ext cx="2895600"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Placeholder 9" descr="A picture of two women reviewing a document together in an office meeting room. They appear to be discussing the document together. One woman has dark long is wearing a black shirt. She has down syndrome. The other women has brown curly hair and classes. ">
            <a:extLst>
              <a:ext uri="{FF2B5EF4-FFF2-40B4-BE49-F238E27FC236}">
                <a16:creationId xmlns:a16="http://schemas.microsoft.com/office/drawing/2014/main" id="{AB9E4835-BB5C-42E9-95BB-F8B4FDA63B57}"/>
              </a:ext>
            </a:extLst>
          </p:cNvPr>
          <p:cNvPicPr>
            <a:picLocks noGrp="1" noChangeAspect="1"/>
          </p:cNvPicPr>
          <p:nvPr>
            <p:ph type="pic" sz="quarter" idx="11"/>
          </p:nvPr>
        </p:nvPicPr>
        <p:blipFill>
          <a:blip r:embed="rId3"/>
          <a:srcRect l="22044" r="22044"/>
          <a:stretch>
            <a:fillRect/>
          </a:stretch>
        </p:blipFill>
        <p:spPr/>
      </p:pic>
    </p:spTree>
    <p:extLst>
      <p:ext uri="{BB962C8B-B14F-4D97-AF65-F5344CB8AC3E}">
        <p14:creationId xmlns:p14="http://schemas.microsoft.com/office/powerpoint/2010/main" val="972569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Analysis and Quality</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2" y="2714325"/>
            <a:ext cx="10794668" cy="1963650"/>
          </a:xfrm>
        </p:spPr>
        <p:txBody>
          <a:bodyPr/>
          <a:lstStyle/>
          <a:p>
            <a:pPr marL="342900" indent="-342900"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rPr>
              <a:t>Insider cultural knowledge aided in accessibility and relevancy of research</a:t>
            </a:r>
          </a:p>
          <a:p>
            <a:pPr marL="342900" indent="-342900"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rPr>
              <a:t>Thematic analysis (Clark and Braun, 2018; 2022)</a:t>
            </a:r>
          </a:p>
          <a:p>
            <a:pPr marL="342900" indent="-342900" rtl="0" fontAlgn="ctr">
              <a:spcBef>
                <a:spcPts val="0"/>
              </a:spcBef>
              <a:spcAft>
                <a:spcPts val="0"/>
              </a:spcAft>
              <a:buFont typeface="Arial" panose="020B0604020202020204" pitchFamily="34" charset="0"/>
              <a:buChar char="•"/>
            </a:pPr>
            <a:r>
              <a:rPr lang="en-US" sz="2500" dirty="0">
                <a:solidFill>
                  <a:srgbClr val="000000"/>
                </a:solidFill>
                <a:latin typeface="Calibri" panose="020F0502020204030204" pitchFamily="34" charset="0"/>
              </a:rPr>
              <a:t>Collaborative coding process</a:t>
            </a:r>
          </a:p>
          <a:p>
            <a:pPr marL="342900" indent="-342900"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rPr>
              <a:t>Member checking with provincial council of service users</a:t>
            </a: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181474" y="6356351"/>
            <a:ext cx="3172326" cy="304332"/>
          </a:xfrm>
        </p:spPr>
        <p:txBody>
          <a:bodyPr/>
          <a:lstStyle/>
          <a:p>
            <a:r>
              <a:rPr lang="en-US" dirty="0"/>
              <a:t>Vanwyck and Halar, April 2022   </a:t>
            </a:r>
            <a:fld id="{F91729D4-A164-47A3-830D-E792BCE699E4}" type="slidenum">
              <a:rPr lang="en-US" smtClean="0"/>
              <a:pPr/>
              <a:t>10</a:t>
            </a:fld>
            <a:endParaRPr lang="en-US" dirty="0"/>
          </a:p>
        </p:txBody>
      </p:sp>
    </p:spTree>
    <p:extLst>
      <p:ext uri="{BB962C8B-B14F-4D97-AF65-F5344CB8AC3E}">
        <p14:creationId xmlns:p14="http://schemas.microsoft.com/office/powerpoint/2010/main" val="2216478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Findings</a:t>
            </a:r>
            <a:endParaRPr lang="en-US" dirty="0">
              <a:solidFill>
                <a:schemeClr val="tx1"/>
              </a:solidFill>
            </a:endParaRPr>
          </a:p>
        </p:txBody>
      </p:sp>
      <p:sp>
        <p:nvSpPr>
          <p:cNvPr id="5" name="Text Placeholder 4">
            <a:extLst>
              <a:ext uri="{FF2B5EF4-FFF2-40B4-BE49-F238E27FC236}">
                <a16:creationId xmlns:a16="http://schemas.microsoft.com/office/drawing/2014/main" id="{46752FA4-4F43-4FC1-8F73-5BC33E8D286F}"/>
              </a:ext>
            </a:extLst>
          </p:cNvPr>
          <p:cNvSpPr>
            <a:spLocks noGrp="1"/>
          </p:cNvSpPr>
          <p:nvPr>
            <p:ph type="body" sz="quarter" idx="13"/>
          </p:nvPr>
        </p:nvSpPr>
        <p:spPr>
          <a:xfrm>
            <a:off x="343605" y="1863722"/>
            <a:ext cx="10436689" cy="422365"/>
          </a:xfrm>
        </p:spPr>
        <p:txBody>
          <a:bodyPr>
            <a:noAutofit/>
          </a:bodyPr>
          <a:lstStyle/>
          <a:p>
            <a:r>
              <a:rPr lang="en-US" sz="2800" dirty="0">
                <a:solidFill>
                  <a:srgbClr val="685135"/>
                </a:solidFill>
              </a:rPr>
              <a:t>Collaborative partnerships are best achieved through....</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2" y="2714325"/>
            <a:ext cx="10794668" cy="1963650"/>
          </a:xfrm>
        </p:spPr>
        <p:txBody>
          <a:bodyPr/>
          <a:lstStyle/>
          <a:p>
            <a:pPr marL="342900" indent="-342900" fontAlgn="ctr">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A strategy of participation versus one specific method of participation. </a:t>
            </a:r>
          </a:p>
          <a:p>
            <a:pPr marL="342900" indent="-342900" fontAlgn="ctr">
              <a:spcAft>
                <a:spcPts val="0"/>
              </a:spcAft>
              <a:buFont typeface="Arial" panose="020B0604020202020204" pitchFamily="34" charset="0"/>
              <a:buChar char="•"/>
            </a:pPr>
            <a:r>
              <a:rPr lang="en-US" sz="2500" dirty="0">
                <a:solidFill>
                  <a:srgbClr val="000000"/>
                </a:solidFill>
                <a:latin typeface="Calibri" panose="020F0502020204030204" pitchFamily="34" charset="0"/>
                <a:cs typeface="Calibri" panose="020F0502020204030204" pitchFamily="34" charset="0"/>
              </a:rPr>
              <a:t>Service users participating at all levels of the organization.</a:t>
            </a:r>
          </a:p>
          <a:p>
            <a:pPr marL="342900" indent="-342900" fontAlgn="ctr">
              <a:spcAft>
                <a:spcPts val="0"/>
              </a:spcAft>
              <a:buFont typeface="Arial" panose="020B0604020202020204" pitchFamily="34" charset="0"/>
              <a:buChar char="•"/>
            </a:pPr>
            <a:r>
              <a:rPr lang="en-US" sz="2500" dirty="0">
                <a:solidFill>
                  <a:srgbClr val="000000"/>
                </a:solidFill>
                <a:latin typeface="Calibri" panose="020F0502020204030204" pitchFamily="34" charset="0"/>
                <a:cs typeface="Calibri" panose="020F0502020204030204" pitchFamily="34" charset="0"/>
              </a:rPr>
              <a:t>Participation at each stage of the service delivery cycle.</a:t>
            </a:r>
          </a:p>
          <a:p>
            <a:pPr marL="342900" indent="-342900" fontAlgn="ctr">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Services users positioned as experts and partners with the power to effect change.</a:t>
            </a: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239225" y="6356351"/>
            <a:ext cx="3114575" cy="352458"/>
          </a:xfrm>
        </p:spPr>
        <p:txBody>
          <a:bodyPr/>
          <a:lstStyle/>
          <a:p>
            <a:r>
              <a:rPr lang="en-US" dirty="0"/>
              <a:t>Vanwyck and Halar, April 2022   </a:t>
            </a:r>
            <a:fld id="{F91729D4-A164-47A3-830D-E792BCE699E4}" type="slidenum">
              <a:rPr lang="en-US" smtClean="0"/>
              <a:pPr/>
              <a:t>11</a:t>
            </a:fld>
            <a:endParaRPr lang="en-US" dirty="0"/>
          </a:p>
        </p:txBody>
      </p:sp>
    </p:spTree>
    <p:extLst>
      <p:ext uri="{BB962C8B-B14F-4D97-AF65-F5344CB8AC3E}">
        <p14:creationId xmlns:p14="http://schemas.microsoft.com/office/powerpoint/2010/main" val="1113659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8248892" y="6356351"/>
            <a:ext cx="3104908" cy="304332"/>
          </a:xfrm>
        </p:spPr>
        <p:txBody>
          <a:bodyPr/>
          <a:lstStyle/>
          <a:p>
            <a:r>
              <a:rPr lang="en-US" dirty="0"/>
              <a:t>Vanwyck and Halar, April 2022    </a:t>
            </a:r>
            <a:fld id="{F91729D4-A164-47A3-830D-E792BCE699E4}" type="slidenum">
              <a:rPr lang="en-US" smtClean="0"/>
              <a:pPr/>
              <a:t>12</a:t>
            </a:fld>
            <a:endParaRPr lang="en-US" dirty="0"/>
          </a:p>
        </p:txBody>
      </p:sp>
      <p:grpSp>
        <p:nvGrpSpPr>
          <p:cNvPr id="38" name="Group 37" descr="In the centre of the slide is a large dark blue circle. It represents a supportive organization culture. There is a text box with the words &quot;supportive organizational culture&quot; pointed at this circle through a blue arrow. Within this circle sits a smaller light blue circle. This circle represents inclusive and influential methods of participation. The words &quot;inclusive and influential methods of participation&quot; are directed at this circle through a light blue arrow. Within this circle sits one last circle. This circle is smaller and white. Within this circle sits the words &quot;Committed and supported members&quot;.">
            <a:extLst>
              <a:ext uri="{FF2B5EF4-FFF2-40B4-BE49-F238E27FC236}">
                <a16:creationId xmlns:a16="http://schemas.microsoft.com/office/drawing/2014/main" id="{6D61D275-5FCE-4063-B8C7-B53FC265AC7A}"/>
              </a:ext>
            </a:extLst>
          </p:cNvPr>
          <p:cNvGrpSpPr/>
          <p:nvPr/>
        </p:nvGrpSpPr>
        <p:grpSpPr>
          <a:xfrm>
            <a:off x="566914" y="364122"/>
            <a:ext cx="11464520" cy="5772030"/>
            <a:chOff x="566914" y="364122"/>
            <a:chExt cx="11464520" cy="5772030"/>
          </a:xfrm>
        </p:grpSpPr>
        <p:sp>
          <p:nvSpPr>
            <p:cNvPr id="16" name="Text Placeholder 16">
              <a:extLst>
                <a:ext uri="{FF2B5EF4-FFF2-40B4-BE49-F238E27FC236}">
                  <a16:creationId xmlns:a16="http://schemas.microsoft.com/office/drawing/2014/main" id="{ACC77176-64CD-4BED-BB54-0361CACE11B3}"/>
                </a:ext>
              </a:extLst>
            </p:cNvPr>
            <p:cNvSpPr txBox="1">
              <a:spLocks/>
            </p:cNvSpPr>
            <p:nvPr/>
          </p:nvSpPr>
          <p:spPr>
            <a:xfrm>
              <a:off x="566914" y="1192765"/>
              <a:ext cx="2357652" cy="475149"/>
            </a:xfrm>
            <a:prstGeom prst="rect">
              <a:avLst/>
            </a:prstGeom>
            <a:ln>
              <a:noFill/>
            </a:ln>
          </p:spPr>
          <p:txBody>
            <a:bodyPr anchor="b"/>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500" cap="none" dirty="0">
                  <a:latin typeface="Calibri" panose="020F0502020204030204" pitchFamily="34" charset="0"/>
                  <a:cs typeface="Calibri" panose="020F0502020204030204" pitchFamily="34" charset="0"/>
                </a:rPr>
                <a:t>Supportive organizational culture</a:t>
              </a:r>
            </a:p>
          </p:txBody>
        </p:sp>
        <p:cxnSp>
          <p:nvCxnSpPr>
            <p:cNvPr id="5" name="Connector: Curved 4">
              <a:extLst>
                <a:ext uri="{FF2B5EF4-FFF2-40B4-BE49-F238E27FC236}">
                  <a16:creationId xmlns:a16="http://schemas.microsoft.com/office/drawing/2014/main" id="{759F0E1D-DB98-4D7A-97F0-3161C5EA0549}"/>
                </a:ext>
              </a:extLst>
            </p:cNvPr>
            <p:cNvCxnSpPr>
              <a:cxnSpLocks/>
            </p:cNvCxnSpPr>
            <p:nvPr/>
          </p:nvCxnSpPr>
          <p:spPr>
            <a:xfrm>
              <a:off x="2957146" y="1217894"/>
              <a:ext cx="1217426" cy="580295"/>
            </a:xfrm>
            <a:prstGeom prst="curvedConnector3">
              <a:avLst>
                <a:gd name="adj1" fmla="val 50000"/>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3A539ADE-EBB4-464F-8E09-55595973187E}"/>
                </a:ext>
              </a:extLst>
            </p:cNvPr>
            <p:cNvSpPr/>
            <p:nvPr/>
          </p:nvSpPr>
          <p:spPr>
            <a:xfrm>
              <a:off x="3918374" y="364122"/>
              <a:ext cx="5620906" cy="5772030"/>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Text Placeholder 16">
              <a:extLst>
                <a:ext uri="{FF2B5EF4-FFF2-40B4-BE49-F238E27FC236}">
                  <a16:creationId xmlns:a16="http://schemas.microsoft.com/office/drawing/2014/main" id="{234E93E3-C113-4EE6-B823-4A05C79E47B6}"/>
                </a:ext>
              </a:extLst>
            </p:cNvPr>
            <p:cNvSpPr txBox="1">
              <a:spLocks/>
            </p:cNvSpPr>
            <p:nvPr/>
          </p:nvSpPr>
          <p:spPr>
            <a:xfrm>
              <a:off x="9673782" y="5297006"/>
              <a:ext cx="2357652" cy="475149"/>
            </a:xfrm>
            <a:prstGeom prst="rect">
              <a:avLst/>
            </a:prstGeom>
          </p:spPr>
          <p:txBody>
            <a:bodyPr anchor="b"/>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500" cap="none" dirty="0">
                  <a:latin typeface="Calibri" panose="020F0502020204030204" pitchFamily="34" charset="0"/>
                  <a:cs typeface="Calibri" panose="020F0502020204030204" pitchFamily="34" charset="0"/>
                </a:rPr>
                <a:t>Inclusive and influential methods of participation</a:t>
              </a:r>
            </a:p>
          </p:txBody>
        </p:sp>
        <p:cxnSp>
          <p:nvCxnSpPr>
            <p:cNvPr id="19" name="Connector: Curved 18">
              <a:extLst>
                <a:ext uri="{FF2B5EF4-FFF2-40B4-BE49-F238E27FC236}">
                  <a16:creationId xmlns:a16="http://schemas.microsoft.com/office/drawing/2014/main" id="{D0F12565-E061-44B5-B799-77C760E685D9}"/>
                </a:ext>
              </a:extLst>
            </p:cNvPr>
            <p:cNvCxnSpPr>
              <a:cxnSpLocks/>
            </p:cNvCxnSpPr>
            <p:nvPr/>
          </p:nvCxnSpPr>
          <p:spPr>
            <a:xfrm rot="10800000">
              <a:off x="9000451" y="3578170"/>
              <a:ext cx="1672312" cy="608068"/>
            </a:xfrm>
            <a:prstGeom prst="curvedConnector3">
              <a:avLst>
                <a:gd name="adj1" fmla="val 46905"/>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EACE4499-BF3E-4159-A1BC-1DBD96AB7C29}"/>
                </a:ext>
              </a:extLst>
            </p:cNvPr>
            <p:cNvSpPr/>
            <p:nvPr/>
          </p:nvSpPr>
          <p:spPr>
            <a:xfrm>
              <a:off x="4618210" y="1167302"/>
              <a:ext cx="4221233" cy="41804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Oval 31">
              <a:extLst>
                <a:ext uri="{FF2B5EF4-FFF2-40B4-BE49-F238E27FC236}">
                  <a16:creationId xmlns:a16="http://schemas.microsoft.com/office/drawing/2014/main" id="{03169A3E-E14D-4248-BCDE-F4FECC7915AD}"/>
                </a:ext>
              </a:extLst>
            </p:cNvPr>
            <p:cNvSpPr/>
            <p:nvPr/>
          </p:nvSpPr>
          <p:spPr>
            <a:xfrm>
              <a:off x="5208759" y="1784173"/>
              <a:ext cx="3040133" cy="2978289"/>
            </a:xfrm>
            <a:prstGeom prst="ellipse">
              <a:avLst/>
            </a:prstGeom>
            <a:solidFill>
              <a:srgbClr val="F6F8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3" name="Text Placeholder 16">
              <a:extLst>
                <a:ext uri="{FF2B5EF4-FFF2-40B4-BE49-F238E27FC236}">
                  <a16:creationId xmlns:a16="http://schemas.microsoft.com/office/drawing/2014/main" id="{5D00E592-AFAE-4175-A63F-343AE3E627C7}"/>
                </a:ext>
              </a:extLst>
            </p:cNvPr>
            <p:cNvSpPr txBox="1">
              <a:spLocks/>
            </p:cNvSpPr>
            <p:nvPr/>
          </p:nvSpPr>
          <p:spPr>
            <a:xfrm>
              <a:off x="5617252" y="3578168"/>
              <a:ext cx="2357652" cy="475149"/>
            </a:xfrm>
            <a:prstGeom prst="rect">
              <a:avLst/>
            </a:prstGeom>
          </p:spPr>
          <p:txBody>
            <a:bodyPr anchor="b"/>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500" cap="none" dirty="0">
                  <a:latin typeface="Calibri" panose="020F0502020204030204" pitchFamily="34" charset="0"/>
                  <a:cs typeface="Calibri" panose="020F0502020204030204" pitchFamily="34" charset="0"/>
                </a:rPr>
                <a:t>Committed and supported members</a:t>
              </a:r>
            </a:p>
          </p:txBody>
        </p:sp>
      </p:grpSp>
      <p:sp>
        <p:nvSpPr>
          <p:cNvPr id="48" name="Title 30">
            <a:extLst>
              <a:ext uri="{FF2B5EF4-FFF2-40B4-BE49-F238E27FC236}">
                <a16:creationId xmlns:a16="http://schemas.microsoft.com/office/drawing/2014/main" id="{688AB4E0-F8E2-49CB-8CB6-5388612548E8}"/>
              </a:ext>
            </a:extLst>
          </p:cNvPr>
          <p:cNvSpPr>
            <a:spLocks noGrp="1"/>
          </p:cNvSpPr>
          <p:nvPr>
            <p:ph type="title"/>
          </p:nvPr>
        </p:nvSpPr>
        <p:spPr>
          <a:xfrm>
            <a:off x="380010" y="5656411"/>
            <a:ext cx="4051294" cy="726137"/>
          </a:xfrm>
        </p:spPr>
        <p:txBody>
          <a:bodyPr/>
          <a:lstStyle/>
          <a:p>
            <a:r>
              <a:rPr lang="en-US" sz="4800" cap="none" dirty="0"/>
              <a:t>Collaborative Partnerships</a:t>
            </a:r>
          </a:p>
        </p:txBody>
      </p:sp>
    </p:spTree>
    <p:extLst>
      <p:ext uri="{BB962C8B-B14F-4D97-AF65-F5344CB8AC3E}">
        <p14:creationId xmlns:p14="http://schemas.microsoft.com/office/powerpoint/2010/main" val="2478191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80" descr="A dark blue circle has the words &quot;Supportive organizational culture&quot; written in white in the middle of the circle.">
            <a:extLst>
              <a:ext uri="{FF2B5EF4-FFF2-40B4-BE49-F238E27FC236}">
                <a16:creationId xmlns:a16="http://schemas.microsoft.com/office/drawing/2014/main" id="{05C9BC75-0FE2-430C-A627-D6478EDBAACA}"/>
              </a:ext>
            </a:extLst>
          </p:cNvPr>
          <p:cNvSpPr>
            <a:spLocks noGrp="1"/>
          </p:cNvSpPr>
          <p:nvPr>
            <p:ph type="title"/>
          </p:nvPr>
        </p:nvSpPr>
        <p:spPr>
          <a:xfrm>
            <a:off x="521515" y="890119"/>
            <a:ext cx="7471437" cy="725297"/>
          </a:xfrm>
        </p:spPr>
        <p:txBody>
          <a:bodyPr/>
          <a:lstStyle/>
          <a:p>
            <a:pPr algn="l"/>
            <a:r>
              <a:rPr lang="en-US" cap="none" dirty="0"/>
              <a:t>Supportive organizational culture</a:t>
            </a:r>
          </a:p>
        </p:txBody>
      </p:sp>
      <p:sp>
        <p:nvSpPr>
          <p:cNvPr id="39" name="TextBox 4">
            <a:extLst>
              <a:ext uri="{FF2B5EF4-FFF2-40B4-BE49-F238E27FC236}">
                <a16:creationId xmlns:a16="http://schemas.microsoft.com/office/drawing/2014/main" id="{47F56CBE-3304-490E-BC99-40225D55F8DB}"/>
              </a:ext>
            </a:extLst>
          </p:cNvPr>
          <p:cNvSpPr txBox="1"/>
          <p:nvPr/>
        </p:nvSpPr>
        <p:spPr>
          <a:xfrm>
            <a:off x="250105" y="1791444"/>
            <a:ext cx="9408245" cy="3960700"/>
          </a:xfrm>
          <a:prstGeom prst="rect">
            <a:avLst/>
          </a:prstGeom>
        </p:spPr>
        <p:txBody>
          <a:bodyPr wrap="square" lIns="0" tIns="0" rIns="0" bIns="0" rtlCol="0" anchor="t">
            <a:spAutoFit/>
          </a:bodyPr>
          <a:lstStyle/>
          <a:p>
            <a:pPr marL="816609" lvl="1" indent="-514350">
              <a:lnSpc>
                <a:spcPts val="3919"/>
              </a:lnSpc>
              <a:buFont typeface="+mj-lt"/>
              <a:buAutoNum type="arabicPeriod"/>
            </a:pPr>
            <a:r>
              <a:rPr lang="en-US" sz="2400" dirty="0">
                <a:solidFill>
                  <a:srgbClr val="341919"/>
                </a:solidFill>
                <a:latin typeface="Calibri" panose="020F0502020204030204" pitchFamily="34" charset="0"/>
                <a:cs typeface="Calibri" panose="020F0502020204030204" pitchFamily="34" charset="0"/>
              </a:rPr>
              <a:t> Service users are seen as partners and collaborators.</a:t>
            </a:r>
          </a:p>
          <a:p>
            <a:pPr marL="816609" lvl="1" indent="-514350">
              <a:lnSpc>
                <a:spcPts val="3919"/>
              </a:lnSpc>
              <a:buFont typeface="+mj-lt"/>
              <a:buAutoNum type="arabicPeriod"/>
            </a:pPr>
            <a:r>
              <a:rPr lang="en-US" sz="2400" dirty="0">
                <a:solidFill>
                  <a:srgbClr val="341919"/>
                </a:solidFill>
                <a:latin typeface="Calibri" panose="020F0502020204030204" pitchFamily="34" charset="0"/>
                <a:cs typeface="Calibri" panose="020F0502020204030204" pitchFamily="34" charset="0"/>
              </a:rPr>
              <a:t>Many ways to participate throughout the organization.</a:t>
            </a:r>
          </a:p>
          <a:p>
            <a:pPr marL="816609" lvl="1" indent="-514350">
              <a:lnSpc>
                <a:spcPts val="3919"/>
              </a:lnSpc>
              <a:buFont typeface="+mj-lt"/>
              <a:buAutoNum type="arabicPeriod"/>
            </a:pPr>
            <a:r>
              <a:rPr lang="en-US" sz="2400" dirty="0">
                <a:solidFill>
                  <a:srgbClr val="341919"/>
                </a:solidFill>
                <a:latin typeface="Calibri" panose="020F0502020204030204" pitchFamily="34" charset="0"/>
                <a:cs typeface="Calibri" panose="020F0502020204030204" pitchFamily="34" charset="0"/>
              </a:rPr>
              <a:t>Systems and structures to support service user participation. </a:t>
            </a:r>
          </a:p>
          <a:p>
            <a:pPr marL="816609" lvl="1" indent="-514350">
              <a:lnSpc>
                <a:spcPts val="3919"/>
              </a:lnSpc>
              <a:buFont typeface="+mj-lt"/>
              <a:buAutoNum type="arabicPeriod"/>
            </a:pPr>
            <a:r>
              <a:rPr lang="en-US" sz="2400" dirty="0">
                <a:solidFill>
                  <a:srgbClr val="341919"/>
                </a:solidFill>
                <a:latin typeface="Calibri" panose="020F0502020204030204" pitchFamily="34" charset="0"/>
                <a:cs typeface="Calibri" panose="020F0502020204030204" pitchFamily="34" charset="0"/>
              </a:rPr>
              <a:t>Organizational leaders are committed to service user participation and take a personal responsibility to champion it by expecting it, modeling it, promoting it, and planning  for it. </a:t>
            </a:r>
          </a:p>
          <a:p>
            <a:pPr marL="816609" lvl="1" indent="-514350">
              <a:lnSpc>
                <a:spcPts val="3919"/>
              </a:lnSpc>
              <a:buFont typeface="+mj-lt"/>
              <a:buAutoNum type="arabicPeriod"/>
            </a:pPr>
            <a:r>
              <a:rPr lang="en-US" sz="2400" dirty="0">
                <a:solidFill>
                  <a:srgbClr val="341919"/>
                </a:solidFill>
                <a:latin typeface="Calibri" panose="020F0502020204030204" pitchFamily="34" charset="0"/>
                <a:cs typeface="Calibri" panose="020F0502020204030204" pitchFamily="34" charset="0"/>
              </a:rPr>
              <a:t>Organizational leaders are open and responsive to input</a:t>
            </a:r>
            <a:r>
              <a:rPr lang="en-US" sz="2000" dirty="0">
                <a:solidFill>
                  <a:srgbClr val="341919"/>
                </a:solidFill>
                <a:latin typeface="Calibri" panose="020F0502020204030204" pitchFamily="34" charset="0"/>
                <a:cs typeface="Calibri" panose="020F0502020204030204" pitchFamily="34" charset="0"/>
              </a:rPr>
              <a:t>. </a:t>
            </a:r>
          </a:p>
          <a:p>
            <a:pPr marL="816609" lvl="1" indent="-514350">
              <a:lnSpc>
                <a:spcPts val="3919"/>
              </a:lnSpc>
              <a:buFont typeface="+mj-lt"/>
              <a:buAutoNum type="arabicPeriod"/>
            </a:pPr>
            <a:endParaRPr lang="en-US" sz="2500" dirty="0">
              <a:solidFill>
                <a:srgbClr val="341919"/>
              </a:solidFill>
              <a:latin typeface="Calibri" panose="020F0502020204030204" pitchFamily="34" charset="0"/>
              <a:cs typeface="Calibri" panose="020F0502020204030204" pitchFamily="34" charset="0"/>
            </a:endParaRPr>
          </a:p>
        </p:txBody>
      </p:sp>
      <p:sp>
        <p:nvSpPr>
          <p:cNvPr id="50" name="TextBox 4">
            <a:extLst>
              <a:ext uri="{FF2B5EF4-FFF2-40B4-BE49-F238E27FC236}">
                <a16:creationId xmlns:a16="http://schemas.microsoft.com/office/drawing/2014/main" id="{26A1FEC9-183C-48E3-914E-8854A883D1AE}"/>
              </a:ext>
            </a:extLst>
          </p:cNvPr>
          <p:cNvSpPr txBox="1"/>
          <p:nvPr/>
        </p:nvSpPr>
        <p:spPr>
          <a:xfrm>
            <a:off x="8970745" y="5277951"/>
            <a:ext cx="2971150" cy="942950"/>
          </a:xfrm>
          <a:prstGeom prst="rect">
            <a:avLst/>
          </a:prstGeom>
        </p:spPr>
        <p:txBody>
          <a:bodyPr wrap="square" lIns="0" tIns="0" rIns="0" bIns="0" rtlCol="0" anchor="t">
            <a:spAutoFit/>
          </a:bodyPr>
          <a:lstStyle/>
          <a:p>
            <a:pPr marL="302259" lvl="1">
              <a:lnSpc>
                <a:spcPts val="3919"/>
              </a:lnSpc>
            </a:pPr>
            <a:r>
              <a:rPr lang="en-US" sz="2000" i="1" dirty="0">
                <a:solidFill>
                  <a:srgbClr val="341919"/>
                </a:solidFill>
                <a:latin typeface="Calibri" panose="020F0502020204030204" pitchFamily="34" charset="0"/>
                <a:cs typeface="Calibri" panose="020F0502020204030204" pitchFamily="34" charset="0"/>
              </a:rPr>
              <a:t>Note: See complete list of key elements on slide 23</a:t>
            </a:r>
            <a:endParaRPr lang="en-US" sz="2500" i="1" dirty="0">
              <a:solidFill>
                <a:srgbClr val="341919"/>
              </a:solidFill>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8268101" y="6356350"/>
            <a:ext cx="3085699" cy="371709"/>
          </a:xfrm>
        </p:spPr>
        <p:txBody>
          <a:bodyPr/>
          <a:lstStyle/>
          <a:p>
            <a:r>
              <a:rPr lang="en-US" dirty="0"/>
              <a:t>Vanwyck and Halar, April 2022    </a:t>
            </a:r>
            <a:fld id="{F91729D4-A164-47A3-830D-E792BCE699E4}" type="slidenum">
              <a:rPr lang="en-US" smtClean="0"/>
              <a:pPr/>
              <a:t>13</a:t>
            </a:fld>
            <a:endParaRPr lang="en-US" dirty="0"/>
          </a:p>
        </p:txBody>
      </p:sp>
    </p:spTree>
    <p:extLst>
      <p:ext uri="{BB962C8B-B14F-4D97-AF65-F5344CB8AC3E}">
        <p14:creationId xmlns:p14="http://schemas.microsoft.com/office/powerpoint/2010/main" val="1941567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80" descr="A dark blue circle has the words &quot;Supportive organizational culture&quot; written in white in the middle of the circle.">
            <a:extLst>
              <a:ext uri="{FF2B5EF4-FFF2-40B4-BE49-F238E27FC236}">
                <a16:creationId xmlns:a16="http://schemas.microsoft.com/office/drawing/2014/main" id="{05C9BC75-0FE2-430C-A627-D6478EDBAACA}"/>
              </a:ext>
            </a:extLst>
          </p:cNvPr>
          <p:cNvSpPr>
            <a:spLocks noGrp="1"/>
          </p:cNvSpPr>
          <p:nvPr>
            <p:ph type="title"/>
          </p:nvPr>
        </p:nvSpPr>
        <p:spPr>
          <a:xfrm>
            <a:off x="521515" y="648244"/>
            <a:ext cx="5574485" cy="725297"/>
          </a:xfrm>
        </p:spPr>
        <p:txBody>
          <a:bodyPr/>
          <a:lstStyle/>
          <a:p>
            <a:pPr algn="l"/>
            <a:r>
              <a:rPr lang="en-US" cap="none" dirty="0"/>
              <a:t>Inclusive and influential methods of participation </a:t>
            </a:r>
          </a:p>
        </p:txBody>
      </p:sp>
      <p:sp>
        <p:nvSpPr>
          <p:cNvPr id="39" name="TextBox 4">
            <a:extLst>
              <a:ext uri="{FF2B5EF4-FFF2-40B4-BE49-F238E27FC236}">
                <a16:creationId xmlns:a16="http://schemas.microsoft.com/office/drawing/2014/main" id="{47F56CBE-3304-490E-BC99-40225D55F8DB}"/>
              </a:ext>
            </a:extLst>
          </p:cNvPr>
          <p:cNvSpPr txBox="1"/>
          <p:nvPr/>
        </p:nvSpPr>
        <p:spPr>
          <a:xfrm>
            <a:off x="250104" y="1571141"/>
            <a:ext cx="9236795" cy="5576527"/>
          </a:xfrm>
          <a:prstGeom prst="rect">
            <a:avLst/>
          </a:prstGeom>
        </p:spPr>
        <p:txBody>
          <a:bodyPr wrap="square" lIns="0" tIns="0" rIns="0" bIns="0" rtlCol="0" anchor="t">
            <a:spAutoFit/>
          </a:bodyPr>
          <a:lstStyle/>
          <a:p>
            <a:pPr marL="795021" lvl="1" indent="-514350">
              <a:lnSpc>
                <a:spcPts val="3640"/>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Involves formal and consistent methods of participation included in organizational planning and decision-making.</a:t>
            </a:r>
          </a:p>
          <a:p>
            <a:pPr marL="795021" lvl="1" indent="-514350">
              <a:lnSpc>
                <a:spcPts val="3640"/>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have true voice and influence on important topics related to services.</a:t>
            </a:r>
          </a:p>
          <a:p>
            <a:pPr marL="795021" lvl="1" indent="-514350">
              <a:lnSpc>
                <a:spcPts val="3640"/>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are full members of the group with equal decision-making power and influence. </a:t>
            </a:r>
          </a:p>
          <a:p>
            <a:pPr marL="795021" lvl="1" indent="-514350">
              <a:lnSpc>
                <a:spcPts val="3640"/>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are recognized as experts of their lived experience with valuable knowledge to share.</a:t>
            </a:r>
          </a:p>
          <a:p>
            <a:pPr marL="795021" lvl="1" indent="-514350">
              <a:lnSpc>
                <a:spcPts val="3640"/>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are equipped to fully participate through education, training, and  skill building.</a:t>
            </a:r>
          </a:p>
          <a:p>
            <a:pPr marL="816609" lvl="1" indent="-514350">
              <a:lnSpc>
                <a:spcPts val="3919"/>
              </a:lnSpc>
              <a:buFont typeface="+mj-lt"/>
              <a:buAutoNum type="arabicPeriod"/>
            </a:pPr>
            <a:endParaRPr lang="en-US" sz="2000" dirty="0">
              <a:solidFill>
                <a:srgbClr val="341919"/>
              </a:solidFill>
              <a:latin typeface="Calibri" panose="020F0502020204030204" pitchFamily="34" charset="0"/>
              <a:cs typeface="Calibri" panose="020F0502020204030204" pitchFamily="34" charset="0"/>
            </a:endParaRPr>
          </a:p>
          <a:p>
            <a:pPr marL="816609" lvl="1" indent="-514350">
              <a:lnSpc>
                <a:spcPts val="3919"/>
              </a:lnSpc>
              <a:buFont typeface="+mj-lt"/>
              <a:buAutoNum type="arabicPeriod"/>
            </a:pPr>
            <a:endParaRPr lang="en-US" sz="2500" dirty="0">
              <a:solidFill>
                <a:srgbClr val="341919"/>
              </a:solidFill>
              <a:latin typeface="Calibri" panose="020F0502020204030204" pitchFamily="34" charset="0"/>
              <a:cs typeface="Calibri" panose="020F0502020204030204" pitchFamily="34" charset="0"/>
            </a:endParaRPr>
          </a:p>
        </p:txBody>
      </p:sp>
      <p:sp>
        <p:nvSpPr>
          <p:cNvPr id="50" name="TextBox 4">
            <a:extLst>
              <a:ext uri="{FF2B5EF4-FFF2-40B4-BE49-F238E27FC236}">
                <a16:creationId xmlns:a16="http://schemas.microsoft.com/office/drawing/2014/main" id="{26A1FEC9-183C-48E3-914E-8854A883D1AE}"/>
              </a:ext>
            </a:extLst>
          </p:cNvPr>
          <p:cNvSpPr txBox="1"/>
          <p:nvPr/>
        </p:nvSpPr>
        <p:spPr>
          <a:xfrm>
            <a:off x="9692640" y="4620285"/>
            <a:ext cx="2357812" cy="1443087"/>
          </a:xfrm>
          <a:prstGeom prst="rect">
            <a:avLst/>
          </a:prstGeom>
        </p:spPr>
        <p:txBody>
          <a:bodyPr wrap="square" lIns="0" tIns="0" rIns="0" bIns="0" rtlCol="0" anchor="t">
            <a:spAutoFit/>
          </a:bodyPr>
          <a:lstStyle/>
          <a:p>
            <a:pPr marL="302259" lvl="1">
              <a:lnSpc>
                <a:spcPts val="3919"/>
              </a:lnSpc>
            </a:pPr>
            <a:r>
              <a:rPr lang="en-US" sz="2000" i="1" dirty="0">
                <a:solidFill>
                  <a:srgbClr val="341919"/>
                </a:solidFill>
                <a:latin typeface="Calibri" panose="020F0502020204030204" pitchFamily="34" charset="0"/>
                <a:cs typeface="Calibri" panose="020F0502020204030204" pitchFamily="34" charset="0"/>
              </a:rPr>
              <a:t>Note: See complete list of key elements on slide 24</a:t>
            </a:r>
            <a:endParaRPr lang="en-US" sz="2500" i="1" dirty="0">
              <a:solidFill>
                <a:srgbClr val="341919"/>
              </a:solidFill>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8239225" y="6356350"/>
            <a:ext cx="3114575" cy="342833"/>
          </a:xfrm>
        </p:spPr>
        <p:txBody>
          <a:bodyPr/>
          <a:lstStyle/>
          <a:p>
            <a:r>
              <a:rPr lang="en-US" dirty="0"/>
              <a:t> Vanwyck and Halar, April 2022    </a:t>
            </a:r>
            <a:fld id="{F91729D4-A164-47A3-830D-E792BCE699E4}" type="slidenum">
              <a:rPr lang="en-US" smtClean="0"/>
              <a:pPr/>
              <a:t>14</a:t>
            </a:fld>
            <a:endParaRPr lang="en-US" dirty="0"/>
          </a:p>
        </p:txBody>
      </p:sp>
    </p:spTree>
    <p:extLst>
      <p:ext uri="{BB962C8B-B14F-4D97-AF65-F5344CB8AC3E}">
        <p14:creationId xmlns:p14="http://schemas.microsoft.com/office/powerpoint/2010/main" val="19078677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80" descr="A dark blue circle has the words &quot;Supportive organizational culture&quot; written in white in the middle of the circle.">
            <a:extLst>
              <a:ext uri="{FF2B5EF4-FFF2-40B4-BE49-F238E27FC236}">
                <a16:creationId xmlns:a16="http://schemas.microsoft.com/office/drawing/2014/main" id="{05C9BC75-0FE2-430C-A627-D6478EDBAACA}"/>
              </a:ext>
            </a:extLst>
          </p:cNvPr>
          <p:cNvSpPr>
            <a:spLocks noGrp="1"/>
          </p:cNvSpPr>
          <p:nvPr>
            <p:ph type="title"/>
          </p:nvPr>
        </p:nvSpPr>
        <p:spPr>
          <a:xfrm>
            <a:off x="521515" y="648244"/>
            <a:ext cx="7794349" cy="725297"/>
          </a:xfrm>
        </p:spPr>
        <p:txBody>
          <a:bodyPr/>
          <a:lstStyle/>
          <a:p>
            <a:pPr algn="l"/>
            <a:r>
              <a:rPr lang="en-US" cap="none" dirty="0"/>
              <a:t>Committed and supported members</a:t>
            </a:r>
          </a:p>
        </p:txBody>
      </p:sp>
      <p:sp>
        <p:nvSpPr>
          <p:cNvPr id="39" name="TextBox 4">
            <a:extLst>
              <a:ext uri="{FF2B5EF4-FFF2-40B4-BE49-F238E27FC236}">
                <a16:creationId xmlns:a16="http://schemas.microsoft.com/office/drawing/2014/main" id="{47F56CBE-3304-490E-BC99-40225D55F8DB}"/>
              </a:ext>
            </a:extLst>
          </p:cNvPr>
          <p:cNvSpPr txBox="1"/>
          <p:nvPr/>
        </p:nvSpPr>
        <p:spPr>
          <a:xfrm>
            <a:off x="250104" y="1502129"/>
            <a:ext cx="10239617" cy="5461110"/>
          </a:xfrm>
          <a:prstGeom prst="rect">
            <a:avLst/>
          </a:prstGeom>
        </p:spPr>
        <p:txBody>
          <a:bodyPr wrap="square" lIns="0" tIns="0" rIns="0" bIns="0" rtlCol="0" anchor="t">
            <a:spAutoFit/>
          </a:bodyPr>
          <a:lstStyle/>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Participating service users are committed to making the lives of people labeled with disabilities better and the services they use stronger.</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have support from someone to participate.</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The organization accommodates member's individual accessibility needs and is willing to adapt processes and materials to support their participation.</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People who need support to express their ideas or share their experiences are welcomed and supported to participate.</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are encouraged to participate and use their gifts.</a:t>
            </a:r>
          </a:p>
          <a:p>
            <a:pPr marL="816609" lvl="1" indent="-514350">
              <a:lnSpc>
                <a:spcPts val="3919"/>
              </a:lnSpc>
              <a:buFont typeface="+mj-lt"/>
              <a:buAutoNum type="arabicPeriod"/>
            </a:pPr>
            <a:endParaRPr lang="en-US" sz="2000" dirty="0">
              <a:solidFill>
                <a:srgbClr val="341919"/>
              </a:solidFill>
              <a:latin typeface="Calibri" panose="020F0502020204030204" pitchFamily="34" charset="0"/>
              <a:cs typeface="Calibri" panose="020F0502020204030204" pitchFamily="34" charset="0"/>
            </a:endParaRPr>
          </a:p>
          <a:p>
            <a:pPr marL="816609" lvl="1" indent="-514350">
              <a:lnSpc>
                <a:spcPts val="3919"/>
              </a:lnSpc>
              <a:buFont typeface="+mj-lt"/>
              <a:buAutoNum type="arabicPeriod"/>
            </a:pPr>
            <a:endParaRPr lang="en-US" sz="2500" dirty="0">
              <a:solidFill>
                <a:srgbClr val="341919"/>
              </a:solidFill>
              <a:latin typeface="Calibri" panose="020F0502020204030204" pitchFamily="34" charset="0"/>
              <a:cs typeface="Calibri" panose="020F0502020204030204" pitchFamily="34" charset="0"/>
            </a:endParaRPr>
          </a:p>
        </p:txBody>
      </p:sp>
      <p:sp>
        <p:nvSpPr>
          <p:cNvPr id="50" name="TextBox 4">
            <a:extLst>
              <a:ext uri="{FF2B5EF4-FFF2-40B4-BE49-F238E27FC236}">
                <a16:creationId xmlns:a16="http://schemas.microsoft.com/office/drawing/2014/main" id="{26A1FEC9-183C-48E3-914E-8854A883D1AE}"/>
              </a:ext>
            </a:extLst>
          </p:cNvPr>
          <p:cNvSpPr txBox="1"/>
          <p:nvPr/>
        </p:nvSpPr>
        <p:spPr>
          <a:xfrm>
            <a:off x="250104" y="6209756"/>
            <a:ext cx="8241496" cy="442814"/>
          </a:xfrm>
          <a:prstGeom prst="rect">
            <a:avLst/>
          </a:prstGeom>
        </p:spPr>
        <p:txBody>
          <a:bodyPr wrap="square" lIns="0" tIns="0" rIns="0" bIns="0" rtlCol="0" anchor="t">
            <a:spAutoFit/>
          </a:bodyPr>
          <a:lstStyle/>
          <a:p>
            <a:pPr marL="302259" lvl="1">
              <a:lnSpc>
                <a:spcPts val="3919"/>
              </a:lnSpc>
            </a:pPr>
            <a:r>
              <a:rPr lang="en-US" sz="2000" dirty="0">
                <a:solidFill>
                  <a:srgbClr val="341919"/>
                </a:solidFill>
                <a:latin typeface="Calibri" panose="020F0502020204030204" pitchFamily="34" charset="0"/>
                <a:cs typeface="Calibri" panose="020F0502020204030204" pitchFamily="34" charset="0"/>
              </a:rPr>
              <a:t>Note</a:t>
            </a:r>
            <a:r>
              <a:rPr lang="en-US" sz="2000" i="1" dirty="0">
                <a:solidFill>
                  <a:srgbClr val="341919"/>
                </a:solidFill>
                <a:latin typeface="Calibri" panose="020F0502020204030204" pitchFamily="34" charset="0"/>
                <a:cs typeface="Calibri" panose="020F0502020204030204" pitchFamily="34" charset="0"/>
              </a:rPr>
              <a:t>: See complete list of key elements on slide 25</a:t>
            </a:r>
            <a:endParaRPr lang="en-US" sz="2500" i="1" dirty="0">
              <a:solidFill>
                <a:srgbClr val="341919"/>
              </a:solidFill>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8610600" y="6356350"/>
            <a:ext cx="2743200" cy="365125"/>
          </a:xfrm>
        </p:spPr>
        <p:txBody>
          <a:bodyPr/>
          <a:lstStyle/>
          <a:p>
            <a:r>
              <a:rPr lang="en-US" dirty="0"/>
              <a:t>Vanwyck and Halar, 2022      </a:t>
            </a:r>
            <a:fld id="{F91729D4-A164-47A3-830D-E792BCE699E4}" type="slidenum">
              <a:rPr lang="en-US" smtClean="0"/>
              <a:pPr/>
              <a:t>15</a:t>
            </a:fld>
            <a:endParaRPr lang="en-US" dirty="0"/>
          </a:p>
        </p:txBody>
      </p:sp>
    </p:spTree>
    <p:extLst>
      <p:ext uri="{BB962C8B-B14F-4D97-AF65-F5344CB8AC3E}">
        <p14:creationId xmlns:p14="http://schemas.microsoft.com/office/powerpoint/2010/main" val="845217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1463040" y="640431"/>
            <a:ext cx="12816840" cy="726137"/>
          </a:xfrm>
        </p:spPr>
        <p:txBody>
          <a:bodyPr/>
          <a:lstStyle/>
          <a:p>
            <a:r>
              <a:rPr lang="en-US" dirty="0">
                <a:solidFill>
                  <a:schemeClr val="tx1"/>
                </a:solidFill>
              </a:rPr>
              <a:t>				</a:t>
            </a:r>
            <a:r>
              <a:rPr lang="en-US" cap="none" dirty="0">
                <a:solidFill>
                  <a:schemeClr val="tx1"/>
                </a:solidFill>
              </a:rPr>
              <a:t>Discussion: The need for systems change</a:t>
            </a:r>
            <a:endParaRPr lang="en-US" dirty="0">
              <a:solidFill>
                <a:schemeClr val="tx1"/>
              </a:solidFill>
            </a:endParaRPr>
          </a:p>
        </p:txBody>
      </p:sp>
      <p:sp>
        <p:nvSpPr>
          <p:cNvPr id="5" name="Text Placeholder 4">
            <a:extLst>
              <a:ext uri="{FF2B5EF4-FFF2-40B4-BE49-F238E27FC236}">
                <a16:creationId xmlns:a16="http://schemas.microsoft.com/office/drawing/2014/main" id="{46752FA4-4F43-4FC1-8F73-5BC33E8D286F}"/>
              </a:ext>
            </a:extLst>
          </p:cNvPr>
          <p:cNvSpPr>
            <a:spLocks noGrp="1"/>
          </p:cNvSpPr>
          <p:nvPr>
            <p:ph type="body" sz="quarter" idx="13"/>
          </p:nvPr>
        </p:nvSpPr>
        <p:spPr>
          <a:xfrm>
            <a:off x="343605" y="1863722"/>
            <a:ext cx="10436689" cy="422365"/>
          </a:xfrm>
        </p:spPr>
        <p:txBody>
          <a:bodyPr>
            <a:noAutofit/>
          </a:bodyPr>
          <a:lstStyle/>
          <a:p>
            <a:r>
              <a:rPr lang="en-US" sz="2800" dirty="0">
                <a:solidFill>
                  <a:srgbClr val="685135"/>
                </a:solidFill>
              </a:rPr>
              <a:t>The need for systems change</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1" y="2487493"/>
            <a:ext cx="11172793" cy="1963650"/>
          </a:xfrm>
        </p:spPr>
        <p:txBody>
          <a:bodyPr/>
          <a:lstStyle/>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E</a:t>
            </a:r>
            <a:r>
              <a:rPr lang="en-CA" sz="2500" dirty="0">
                <a:solidFill>
                  <a:srgbClr val="000000"/>
                </a:solidFill>
                <a:effectLst/>
                <a:latin typeface="Calibri" panose="020F0502020204030204" pitchFamily="34" charset="0"/>
              </a:rPr>
              <a:t>mpowering processes of service planning and decision-making must be established. </a:t>
            </a:r>
            <a:endParaRPr lang="en-CA" sz="2500" dirty="0">
              <a:solidFill>
                <a:srgbClr val="000000"/>
              </a:solidFill>
              <a:latin typeface="Calibri" panose="020F0502020204030204" pitchFamily="34" charset="0"/>
            </a:endParaRPr>
          </a:p>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W</a:t>
            </a:r>
            <a:r>
              <a:rPr lang="en-CA" sz="2500" dirty="0">
                <a:solidFill>
                  <a:srgbClr val="000000"/>
                </a:solidFill>
                <a:effectLst/>
                <a:latin typeface="Calibri" panose="020F0502020204030204" pitchFamily="34" charset="0"/>
              </a:rPr>
              <a:t>elcome the contributions, knowledge, and lived experiences of service users through a more democratic and egalitarian approach to community-based service design, evaluation, and improvement. </a:t>
            </a:r>
          </a:p>
          <a:p>
            <a:pPr marL="342900" indent="-342900" fontAlgn="ctr">
              <a:spcAft>
                <a:spcPts val="0"/>
              </a:spcAft>
              <a:buFont typeface="Arial" panose="020B0604020202020204" pitchFamily="34" charset="0"/>
              <a:buChar char="•"/>
            </a:pPr>
            <a:r>
              <a:rPr lang="en-CA" sz="2500" dirty="0">
                <a:solidFill>
                  <a:srgbClr val="000000"/>
                </a:solidFill>
                <a:effectLst/>
                <a:latin typeface="Calibri" panose="020F0502020204030204" pitchFamily="34" charset="0"/>
              </a:rPr>
              <a:t>Requires a rethinking of not just service planning, but also our beliefs, values, roles, relationships, and power dynamics.</a:t>
            </a: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r>
              <a:rPr lang="en-US" dirty="0"/>
              <a:t>Vanwyck and Halar, 2022   </a:t>
            </a:r>
            <a:fld id="{F91729D4-A164-47A3-830D-E792BCE699E4}" type="slidenum">
              <a:rPr lang="en-US" smtClean="0"/>
              <a:pPr/>
              <a:t>16</a:t>
            </a:fld>
            <a:endParaRPr lang="en-US" dirty="0"/>
          </a:p>
        </p:txBody>
      </p:sp>
    </p:spTree>
    <p:extLst>
      <p:ext uri="{BB962C8B-B14F-4D97-AF65-F5344CB8AC3E}">
        <p14:creationId xmlns:p14="http://schemas.microsoft.com/office/powerpoint/2010/main" val="3608777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Discussion: Beliefs and Values</a:t>
            </a:r>
            <a:endParaRPr lang="en-US" dirty="0">
              <a:solidFill>
                <a:schemeClr val="tx1"/>
              </a:solidFill>
            </a:endParaRPr>
          </a:p>
        </p:txBody>
      </p:sp>
      <p:sp>
        <p:nvSpPr>
          <p:cNvPr id="5" name="Text Placeholder 4">
            <a:extLst>
              <a:ext uri="{FF2B5EF4-FFF2-40B4-BE49-F238E27FC236}">
                <a16:creationId xmlns:a16="http://schemas.microsoft.com/office/drawing/2014/main" id="{46752FA4-4F43-4FC1-8F73-5BC33E8D286F}"/>
              </a:ext>
            </a:extLst>
          </p:cNvPr>
          <p:cNvSpPr>
            <a:spLocks noGrp="1"/>
          </p:cNvSpPr>
          <p:nvPr>
            <p:ph type="body" sz="quarter" idx="13"/>
          </p:nvPr>
        </p:nvSpPr>
        <p:spPr>
          <a:xfrm>
            <a:off x="343605" y="1863722"/>
            <a:ext cx="10436689" cy="422365"/>
          </a:xfrm>
        </p:spPr>
        <p:txBody>
          <a:bodyPr>
            <a:noAutofit/>
          </a:bodyPr>
          <a:lstStyle/>
          <a:p>
            <a:r>
              <a:rPr lang="en-US" sz="2800" dirty="0">
                <a:solidFill>
                  <a:srgbClr val="685135"/>
                </a:solidFill>
              </a:rPr>
              <a:t>Beliefs and values</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1" y="2487493"/>
            <a:ext cx="11172793" cy="1963650"/>
          </a:xfrm>
        </p:spPr>
        <p:txBody>
          <a:bodyPr/>
          <a:lstStyle/>
          <a:p>
            <a:pPr marL="302066" indent="-302066" fontAlgn="ctr">
              <a:spcAft>
                <a:spcPts val="846"/>
              </a:spcAft>
              <a:buFont typeface="Arial" panose="020B0604020202020204" pitchFamily="34" charset="0"/>
              <a:buChar char="•"/>
            </a:pPr>
            <a:r>
              <a:rPr lang="en-CA" sz="2500" dirty="0">
                <a:solidFill>
                  <a:srgbClr val="000000"/>
                </a:solidFill>
                <a:effectLst/>
                <a:latin typeface="Calibri" panose="020F0502020204030204" pitchFamily="34" charset="0"/>
                <a:cs typeface="Calibri" panose="020F0502020204030204" pitchFamily="34" charset="0"/>
              </a:rPr>
              <a:t>Participants shared common empowering beliefs that may have played a role in facilitating effective collaborative partnerships. </a:t>
            </a:r>
          </a:p>
          <a:p>
            <a:pPr marL="845786" lvl="1" indent="-362480" fontAlgn="ctr">
              <a:buFont typeface="+mj-lt"/>
              <a:buAutoNum type="arabicPeriod"/>
            </a:pPr>
            <a:r>
              <a:rPr lang="en-CA" sz="2500" b="0" i="0" dirty="0">
                <a:effectLst/>
                <a:latin typeface="Calibri" panose="020F0502020204030204" pitchFamily="34" charset="0"/>
                <a:cs typeface="Calibri" panose="020F0502020204030204" pitchFamily="34" charset="0"/>
              </a:rPr>
              <a:t>people labeled with developmental disabilities are </a:t>
            </a:r>
            <a:r>
              <a:rPr lang="en-CA" sz="2500" b="0" i="1" dirty="0">
                <a:effectLst/>
                <a:latin typeface="Calibri" panose="020F0502020204030204" pitchFamily="34" charset="0"/>
                <a:cs typeface="Calibri" panose="020F0502020204030204" pitchFamily="34" charset="0"/>
              </a:rPr>
              <a:t>equal</a:t>
            </a:r>
            <a:r>
              <a:rPr lang="en-CA" sz="2500" b="0" i="0" dirty="0">
                <a:effectLst/>
                <a:latin typeface="Calibri" panose="020F0502020204030204" pitchFamily="34" charset="0"/>
                <a:cs typeface="Calibri" panose="020F0502020204030204" pitchFamily="34" charset="0"/>
              </a:rPr>
              <a:t>,</a:t>
            </a:r>
          </a:p>
          <a:p>
            <a:pPr marL="845786" lvl="1" indent="-362480" fontAlgn="ctr">
              <a:buFont typeface="+mj-lt"/>
              <a:buAutoNum type="arabicPeriod"/>
            </a:pPr>
            <a:r>
              <a:rPr lang="en-CA" sz="2500" b="0" i="0" dirty="0">
                <a:effectLst/>
                <a:latin typeface="Calibri" panose="020F0502020204030204" pitchFamily="34" charset="0"/>
                <a:cs typeface="Calibri" panose="020F0502020204030204" pitchFamily="34" charset="0"/>
              </a:rPr>
              <a:t>their lived experience is a valuable </a:t>
            </a:r>
            <a:r>
              <a:rPr lang="en-CA" sz="2500" b="0" i="1" dirty="0">
                <a:effectLst/>
                <a:latin typeface="Calibri" panose="020F0502020204030204" pitchFamily="34" charset="0"/>
                <a:cs typeface="Calibri" panose="020F0502020204030204" pitchFamily="34" charset="0"/>
              </a:rPr>
              <a:t>expertise</a:t>
            </a:r>
            <a:r>
              <a:rPr lang="en-CA" sz="2500" b="0" i="0" dirty="0">
                <a:effectLst/>
                <a:latin typeface="Calibri" panose="020F0502020204030204" pitchFamily="34" charset="0"/>
                <a:cs typeface="Calibri" panose="020F0502020204030204" pitchFamily="34" charset="0"/>
              </a:rPr>
              <a:t>,</a:t>
            </a:r>
          </a:p>
          <a:p>
            <a:pPr marL="845786" lvl="1" indent="-362480" fontAlgn="ctr">
              <a:buFont typeface="+mj-lt"/>
              <a:buAutoNum type="arabicPeriod"/>
            </a:pPr>
            <a:r>
              <a:rPr lang="en-CA" sz="2500" b="0" i="0" dirty="0">
                <a:effectLst/>
                <a:latin typeface="Calibri" panose="020F0502020204030204" pitchFamily="34" charset="0"/>
                <a:cs typeface="Calibri" panose="020F0502020204030204" pitchFamily="34" charset="0"/>
              </a:rPr>
              <a:t>their participation is</a:t>
            </a:r>
            <a:r>
              <a:rPr lang="en-CA" sz="2500" b="0" i="1" dirty="0">
                <a:effectLst/>
                <a:latin typeface="Calibri" panose="020F0502020204030204" pitchFamily="34" charset="0"/>
                <a:cs typeface="Calibri" panose="020F0502020204030204" pitchFamily="34" charset="0"/>
              </a:rPr>
              <a:t> benefici</a:t>
            </a:r>
            <a:r>
              <a:rPr lang="en-CA" sz="2500" b="0" i="0" dirty="0">
                <a:effectLst/>
                <a:latin typeface="Calibri" panose="020F0502020204030204" pitchFamily="34" charset="0"/>
                <a:cs typeface="Calibri" panose="020F0502020204030204" pitchFamily="34" charset="0"/>
              </a:rPr>
              <a:t>al for organizations, </a:t>
            </a:r>
          </a:p>
          <a:p>
            <a:pPr marL="845786" lvl="1" indent="-362480" fontAlgn="ctr">
              <a:spcAft>
                <a:spcPts val="846"/>
              </a:spcAft>
              <a:buFont typeface="+mj-lt"/>
              <a:buAutoNum type="arabicPeriod"/>
            </a:pPr>
            <a:r>
              <a:rPr lang="en-CA" sz="2500" b="0" i="0" dirty="0">
                <a:effectLst/>
                <a:latin typeface="Calibri" panose="020F0502020204030204" pitchFamily="34" charset="0"/>
                <a:cs typeface="Calibri" panose="020F0502020204030204" pitchFamily="34" charset="0"/>
              </a:rPr>
              <a:t>and they are necessary </a:t>
            </a:r>
            <a:r>
              <a:rPr lang="en-CA" sz="2500" b="0" i="1" dirty="0">
                <a:effectLst/>
                <a:latin typeface="Calibri" panose="020F0502020204030204" pitchFamily="34" charset="0"/>
                <a:cs typeface="Calibri" panose="020F0502020204030204" pitchFamily="34" charset="0"/>
              </a:rPr>
              <a:t>partners</a:t>
            </a:r>
            <a:r>
              <a:rPr lang="en-CA" sz="2500" b="0" i="0" dirty="0">
                <a:effectLst/>
                <a:latin typeface="Calibri" panose="020F0502020204030204" pitchFamily="34" charset="0"/>
                <a:cs typeface="Calibri" panose="020F0502020204030204" pitchFamily="34" charset="0"/>
              </a:rPr>
              <a:t> in designing community-based services. </a:t>
            </a: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181474" y="6356351"/>
            <a:ext cx="3172326" cy="333208"/>
          </a:xfrm>
        </p:spPr>
        <p:txBody>
          <a:bodyPr/>
          <a:lstStyle/>
          <a:p>
            <a:r>
              <a:rPr lang="en-US" dirty="0"/>
              <a:t>Vanwyck and Halar, April 2022   </a:t>
            </a:r>
            <a:fld id="{F91729D4-A164-47A3-830D-E792BCE699E4}" type="slidenum">
              <a:rPr lang="en-US" smtClean="0"/>
              <a:pPr/>
              <a:t>17</a:t>
            </a:fld>
            <a:endParaRPr lang="en-US" dirty="0"/>
          </a:p>
        </p:txBody>
      </p:sp>
    </p:spTree>
    <p:extLst>
      <p:ext uri="{BB962C8B-B14F-4D97-AF65-F5344CB8AC3E}">
        <p14:creationId xmlns:p14="http://schemas.microsoft.com/office/powerpoint/2010/main" val="1713022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Discussion: Power Dynamics</a:t>
            </a:r>
            <a:endParaRPr lang="en-US" dirty="0">
              <a:solidFill>
                <a:schemeClr val="tx1"/>
              </a:solidFill>
            </a:endParaRPr>
          </a:p>
        </p:txBody>
      </p:sp>
      <p:sp>
        <p:nvSpPr>
          <p:cNvPr id="5" name="Text Placeholder 4">
            <a:extLst>
              <a:ext uri="{FF2B5EF4-FFF2-40B4-BE49-F238E27FC236}">
                <a16:creationId xmlns:a16="http://schemas.microsoft.com/office/drawing/2014/main" id="{46752FA4-4F43-4FC1-8F73-5BC33E8D286F}"/>
              </a:ext>
            </a:extLst>
          </p:cNvPr>
          <p:cNvSpPr>
            <a:spLocks noGrp="1"/>
          </p:cNvSpPr>
          <p:nvPr>
            <p:ph type="body" sz="quarter" idx="13"/>
          </p:nvPr>
        </p:nvSpPr>
        <p:spPr>
          <a:xfrm>
            <a:off x="343605" y="1795142"/>
            <a:ext cx="10436689" cy="422365"/>
          </a:xfrm>
        </p:spPr>
        <p:txBody>
          <a:bodyPr>
            <a:noAutofit/>
          </a:bodyPr>
          <a:lstStyle/>
          <a:p>
            <a:r>
              <a:rPr lang="en-US" sz="2800" dirty="0">
                <a:solidFill>
                  <a:srgbClr val="685135"/>
                </a:solidFill>
              </a:rPr>
              <a:t>Power dynamics</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1" y="2418913"/>
            <a:ext cx="5536869" cy="1963650"/>
          </a:xfrm>
        </p:spPr>
        <p:txBody>
          <a:bodyPr/>
          <a:lstStyle/>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Reconfigure planning and decision-making spaces so they are inclusive, and everybody can take part.</a:t>
            </a:r>
          </a:p>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Embrace a balanced and equal membership structure where service users hold equal influence, and their contributions are equally valued.</a:t>
            </a:r>
            <a:endParaRPr lang="en-US" sz="2200" dirty="0">
              <a:solidFill>
                <a:srgbClr val="000000"/>
              </a:solidFill>
              <a:latin typeface="Calibri" panose="020F0502020204030204" pitchFamily="34" charset="0"/>
            </a:endParaRPr>
          </a:p>
        </p:txBody>
      </p:sp>
      <p:sp>
        <p:nvSpPr>
          <p:cNvPr id="6" name="Text Placeholder 22">
            <a:extLst>
              <a:ext uri="{FF2B5EF4-FFF2-40B4-BE49-F238E27FC236}">
                <a16:creationId xmlns:a16="http://schemas.microsoft.com/office/drawing/2014/main" id="{3A243DA3-96E5-4C36-A3C8-893FAA0B7018}"/>
              </a:ext>
            </a:extLst>
          </p:cNvPr>
          <p:cNvSpPr txBox="1">
            <a:spLocks/>
          </p:cNvSpPr>
          <p:nvPr/>
        </p:nvSpPr>
        <p:spPr>
          <a:xfrm>
            <a:off x="6382870" y="2378595"/>
            <a:ext cx="5536869" cy="1963650"/>
          </a:xfrm>
          <a:prstGeom prst="rect">
            <a:avLst/>
          </a:prstGeom>
        </p:spPr>
        <p:txBody>
          <a:bodyPr/>
          <a:lstStyle>
            <a:lvl1pPr marL="0" indent="0" algn="l" defTabSz="914400" rtl="0" eaLnBrk="1" latinLnBrk="0" hangingPunct="1">
              <a:lnSpc>
                <a:spcPct val="150000"/>
              </a:lnSpc>
              <a:spcBef>
                <a:spcPts val="0"/>
              </a:spcBef>
              <a:spcAft>
                <a:spcPts val="1200"/>
              </a:spcAft>
              <a:buFont typeface="Segoe UI Light" panose="020B0502040204020203"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ctr">
              <a:spcAft>
                <a:spcPts val="0"/>
              </a:spcAft>
              <a:buFont typeface="Arial" panose="020B0604020202020204" pitchFamily="34" charset="0"/>
              <a:buChar char="•"/>
            </a:pPr>
            <a:r>
              <a:rPr lang="en-US" sz="2500" dirty="0">
                <a:solidFill>
                  <a:srgbClr val="000000"/>
                </a:solidFill>
                <a:latin typeface="Calibri" panose="020F0502020204030204" pitchFamily="34" charset="0"/>
              </a:rPr>
              <a:t>From </a:t>
            </a:r>
            <a:r>
              <a:rPr lang="en-US" sz="2500" i="1" dirty="0">
                <a:solidFill>
                  <a:srgbClr val="000000"/>
                </a:solidFill>
                <a:latin typeface="Calibri" panose="020F0502020204030204" pitchFamily="34" charset="0"/>
              </a:rPr>
              <a:t>power over </a:t>
            </a:r>
            <a:r>
              <a:rPr lang="en-US" sz="2500" dirty="0">
                <a:solidFill>
                  <a:srgbClr val="000000"/>
                </a:solidFill>
                <a:latin typeface="Calibri" panose="020F0502020204030204" pitchFamily="34" charset="0"/>
              </a:rPr>
              <a:t>to </a:t>
            </a:r>
            <a:r>
              <a:rPr lang="en-US" sz="2500" i="1" dirty="0">
                <a:solidFill>
                  <a:srgbClr val="000000"/>
                </a:solidFill>
                <a:latin typeface="Calibri" panose="020F0502020204030204" pitchFamily="34" charset="0"/>
              </a:rPr>
              <a:t>power with.</a:t>
            </a:r>
          </a:p>
          <a:p>
            <a:pPr marL="342900" indent="-342900" fontAlgn="ctr">
              <a:spcAft>
                <a:spcPts val="0"/>
              </a:spcAft>
              <a:buFont typeface="Arial" panose="020B0604020202020204" pitchFamily="34" charset="0"/>
              <a:buChar char="•"/>
            </a:pPr>
            <a:r>
              <a:rPr lang="en-US" sz="2500" dirty="0">
                <a:solidFill>
                  <a:srgbClr val="000000"/>
                </a:solidFill>
                <a:latin typeface="Calibri" panose="020F0502020204030204" pitchFamily="34" charset="0"/>
              </a:rPr>
              <a:t>From service user—service provider hierarchy to mutual and reciprocal teamwork.</a:t>
            </a:r>
          </a:p>
          <a:p>
            <a:pPr marL="342900" indent="-342900" fontAlgn="ctr">
              <a:spcAft>
                <a:spcPts val="0"/>
              </a:spcAft>
              <a:buFont typeface="Arial" panose="020B0604020202020204" pitchFamily="34" charset="0"/>
              <a:buChar char="•"/>
            </a:pPr>
            <a:r>
              <a:rPr lang="en-US" sz="2500" dirty="0">
                <a:solidFill>
                  <a:srgbClr val="000000"/>
                </a:solidFill>
                <a:latin typeface="Calibri" panose="020F0502020204030204" pitchFamily="34" charset="0"/>
              </a:rPr>
              <a:t>From </a:t>
            </a:r>
            <a:r>
              <a:rPr lang="en-CA" sz="2500" dirty="0">
                <a:solidFill>
                  <a:srgbClr val="000000"/>
                </a:solidFill>
                <a:latin typeface="Calibri" panose="020F0502020204030204" pitchFamily="34" charset="0"/>
              </a:rPr>
              <a:t>paternalistic forms of consultation to inclusive and influential methods of collaboration. </a:t>
            </a:r>
            <a:endParaRPr lang="en-US" sz="2500" dirty="0">
              <a:solidFill>
                <a:srgbClr val="000000"/>
              </a:solidFill>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114097" y="6356351"/>
            <a:ext cx="3239703" cy="352458"/>
          </a:xfrm>
        </p:spPr>
        <p:txBody>
          <a:bodyPr/>
          <a:lstStyle/>
          <a:p>
            <a:r>
              <a:rPr lang="en-US" dirty="0"/>
              <a:t>Vanwyck and Halar, April 2022   </a:t>
            </a:r>
            <a:fld id="{F91729D4-A164-47A3-830D-E792BCE699E4}" type="slidenum">
              <a:rPr lang="en-US" smtClean="0"/>
              <a:pPr/>
              <a:t>18</a:t>
            </a:fld>
            <a:endParaRPr lang="en-US" dirty="0"/>
          </a:p>
        </p:txBody>
      </p:sp>
    </p:spTree>
    <p:extLst>
      <p:ext uri="{BB962C8B-B14F-4D97-AF65-F5344CB8AC3E}">
        <p14:creationId xmlns:p14="http://schemas.microsoft.com/office/powerpoint/2010/main" val="1811288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Discussion: Structures of Support</a:t>
            </a:r>
            <a:endParaRPr lang="en-US" dirty="0">
              <a:solidFill>
                <a:schemeClr val="tx1"/>
              </a:solidFill>
            </a:endParaRPr>
          </a:p>
        </p:txBody>
      </p:sp>
      <p:sp>
        <p:nvSpPr>
          <p:cNvPr id="5" name="Text Placeholder 4">
            <a:extLst>
              <a:ext uri="{FF2B5EF4-FFF2-40B4-BE49-F238E27FC236}">
                <a16:creationId xmlns:a16="http://schemas.microsoft.com/office/drawing/2014/main" id="{46752FA4-4F43-4FC1-8F73-5BC33E8D286F}"/>
              </a:ext>
            </a:extLst>
          </p:cNvPr>
          <p:cNvSpPr>
            <a:spLocks noGrp="1"/>
          </p:cNvSpPr>
          <p:nvPr>
            <p:ph type="body" sz="quarter" idx="13"/>
          </p:nvPr>
        </p:nvSpPr>
        <p:spPr>
          <a:xfrm>
            <a:off x="343605" y="1863722"/>
            <a:ext cx="10436689" cy="422365"/>
          </a:xfrm>
        </p:spPr>
        <p:txBody>
          <a:bodyPr>
            <a:noAutofit/>
          </a:bodyPr>
          <a:lstStyle/>
          <a:p>
            <a:r>
              <a:rPr lang="en-US" sz="2800" dirty="0">
                <a:solidFill>
                  <a:srgbClr val="685135"/>
                </a:solidFill>
              </a:rPr>
              <a:t>Empowering structures of support</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1" y="2487493"/>
            <a:ext cx="11172793" cy="1963650"/>
          </a:xfrm>
        </p:spPr>
        <p:txBody>
          <a:bodyPr/>
          <a:lstStyle/>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E</a:t>
            </a:r>
            <a:r>
              <a:rPr lang="en-CA" sz="2500" dirty="0">
                <a:solidFill>
                  <a:srgbClr val="000000"/>
                </a:solidFill>
                <a:effectLst/>
                <a:latin typeface="Calibri" panose="020F0502020204030204" pitchFamily="34" charset="0"/>
              </a:rPr>
              <a:t>mpowering </a:t>
            </a:r>
            <a:r>
              <a:rPr lang="en-CA" sz="2500" dirty="0">
                <a:solidFill>
                  <a:srgbClr val="000000"/>
                </a:solidFill>
                <a:latin typeface="Calibri" panose="020F0502020204030204" pitchFamily="34" charset="0"/>
              </a:rPr>
              <a:t>structures, processes, and practices are needed to maintain systems change.</a:t>
            </a:r>
          </a:p>
          <a:p>
            <a:pPr marL="342900" indent="-342900" fontAlgn="ctr">
              <a:spcAft>
                <a:spcPts val="0"/>
              </a:spcAft>
              <a:buFont typeface="Arial" panose="020B0604020202020204" pitchFamily="34" charset="0"/>
              <a:buChar char="•"/>
            </a:pPr>
            <a:r>
              <a:rPr lang="en-CA" sz="2500" dirty="0">
                <a:solidFill>
                  <a:srgbClr val="000000"/>
                </a:solidFill>
                <a:effectLst/>
                <a:latin typeface="Calibri" panose="020F0502020204030204" pitchFamily="34" charset="0"/>
              </a:rPr>
              <a:t>Formal and consistent methods of participation can serve as the conduit of collaborating together as equals—necessary for collaborative partnerships.</a:t>
            </a:r>
          </a:p>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When membership was equal with equal influence, formal methods of participation became an equal playing field to contribute and share in decision-making.</a:t>
            </a:r>
            <a:endParaRPr lang="en-CA" sz="2500" dirty="0">
              <a:solidFill>
                <a:srgbClr val="000000"/>
              </a:solidFill>
              <a:effectLst/>
              <a:latin typeface="Calibri" panose="020F0502020204030204" pitchFamily="34" charset="0"/>
            </a:endParaRP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191099" y="6333424"/>
            <a:ext cx="3162701" cy="388052"/>
          </a:xfrm>
        </p:spPr>
        <p:txBody>
          <a:bodyPr/>
          <a:lstStyle/>
          <a:p>
            <a:r>
              <a:rPr lang="en-US" dirty="0"/>
              <a:t>Vanwyck &amp; Halar, April 2022    </a:t>
            </a:r>
            <a:fld id="{F91729D4-A164-47A3-830D-E792BCE699E4}" type="slidenum">
              <a:rPr lang="en-US" smtClean="0"/>
              <a:pPr/>
              <a:t>19</a:t>
            </a:fld>
            <a:endParaRPr lang="en-US" dirty="0"/>
          </a:p>
        </p:txBody>
      </p:sp>
    </p:spTree>
    <p:extLst>
      <p:ext uri="{BB962C8B-B14F-4D97-AF65-F5344CB8AC3E}">
        <p14:creationId xmlns:p14="http://schemas.microsoft.com/office/powerpoint/2010/main" val="1089292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Introductions</a:t>
            </a:r>
            <a:endParaRPr lang="en-US" dirty="0">
              <a:solidFill>
                <a:schemeClr val="tx1"/>
              </a:solidFill>
            </a:endParaRPr>
          </a:p>
        </p:txBody>
      </p:sp>
      <p:sp>
        <p:nvSpPr>
          <p:cNvPr id="5" name="Text Placeholder 4">
            <a:extLst>
              <a:ext uri="{FF2B5EF4-FFF2-40B4-BE49-F238E27FC236}">
                <a16:creationId xmlns:a16="http://schemas.microsoft.com/office/drawing/2014/main" id="{E1F6EAAA-7889-4E5F-90FD-F5C5492D37A2}"/>
              </a:ext>
            </a:extLst>
          </p:cNvPr>
          <p:cNvSpPr>
            <a:spLocks noGrp="1"/>
          </p:cNvSpPr>
          <p:nvPr>
            <p:ph type="body" sz="quarter" idx="13"/>
          </p:nvPr>
        </p:nvSpPr>
        <p:spPr>
          <a:xfrm>
            <a:off x="482932" y="1663151"/>
            <a:ext cx="3515704" cy="422365"/>
          </a:xfrm>
        </p:spPr>
        <p:txBody>
          <a:bodyPr>
            <a:noAutofit/>
          </a:bodyPr>
          <a:lstStyle/>
          <a:p>
            <a:r>
              <a:rPr lang="en-US" sz="2800" dirty="0">
                <a:solidFill>
                  <a:schemeClr val="accent5">
                    <a:lumMod val="50000"/>
                  </a:schemeClr>
                </a:solidFill>
              </a:rPr>
              <a:t>Kaylagh​</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0988" y="2275020"/>
            <a:ext cx="4278046" cy="3325723"/>
          </a:xfrm>
        </p:spPr>
        <p:txBody>
          <a:bodyPr/>
          <a:lstStyle/>
          <a:p>
            <a:pPr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 I’m a Community Psychology </a:t>
            </a:r>
            <a:r>
              <a:rPr lang="en-US" sz="2500" dirty="0">
                <a:solidFill>
                  <a:srgbClr val="000000"/>
                </a:solidFill>
                <a:latin typeface="Calibri" panose="020F0502020204030204" pitchFamily="34" charset="0"/>
                <a:cs typeface="Calibri" panose="020F0502020204030204" pitchFamily="34" charset="0"/>
              </a:rPr>
              <a:t>M</a:t>
            </a:r>
            <a:r>
              <a:rPr lang="en-US" sz="2500" dirty="0">
                <a:solidFill>
                  <a:srgbClr val="000000"/>
                </a:solidFill>
                <a:effectLst/>
                <a:latin typeface="Calibri" panose="020F0502020204030204" pitchFamily="34" charset="0"/>
                <a:cs typeface="Calibri" panose="020F0502020204030204" pitchFamily="34" charset="0"/>
              </a:rPr>
              <a:t>asters student &amp; Manager of Strategic Initiatives from Christian Horizons. </a:t>
            </a:r>
          </a:p>
          <a:p>
            <a:pPr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I am a white woman with blond hair, and I use she/her pronouns.</a:t>
            </a:r>
            <a:endParaRPr lang="en-CA" sz="2500" dirty="0">
              <a:solidFill>
                <a:srgbClr val="000000"/>
              </a:solidFill>
              <a:effectLst/>
              <a:latin typeface="Calibri" panose="020F0502020204030204" pitchFamily="34" charset="0"/>
              <a:cs typeface="Calibri" panose="020F0502020204030204" pitchFamily="34" charset="0"/>
            </a:endParaRPr>
          </a:p>
        </p:txBody>
      </p:sp>
      <p:sp>
        <p:nvSpPr>
          <p:cNvPr id="26" name="Text Placeholder 25">
            <a:extLst>
              <a:ext uri="{FF2B5EF4-FFF2-40B4-BE49-F238E27FC236}">
                <a16:creationId xmlns:a16="http://schemas.microsoft.com/office/drawing/2014/main" id="{299EAE95-5B3F-4A21-B580-4AF9E642AA7A}"/>
              </a:ext>
            </a:extLst>
          </p:cNvPr>
          <p:cNvSpPr>
            <a:spLocks noGrp="1"/>
          </p:cNvSpPr>
          <p:nvPr>
            <p:ph type="body" sz="quarter" idx="19"/>
          </p:nvPr>
        </p:nvSpPr>
        <p:spPr>
          <a:xfrm>
            <a:off x="5273040" y="1663151"/>
            <a:ext cx="3515704" cy="422365"/>
          </a:xfrm>
        </p:spPr>
        <p:txBody>
          <a:bodyPr/>
          <a:lstStyle/>
          <a:p>
            <a:r>
              <a:rPr lang="en-US" sz="2800" dirty="0">
                <a:solidFill>
                  <a:schemeClr val="accent5">
                    <a:lumMod val="50000"/>
                  </a:schemeClr>
                </a:solidFill>
              </a:rPr>
              <a:t>Dzidra​</a:t>
            </a:r>
          </a:p>
        </p:txBody>
      </p:sp>
      <p:sp>
        <p:nvSpPr>
          <p:cNvPr id="27" name="Text Placeholder 26">
            <a:extLst>
              <a:ext uri="{FF2B5EF4-FFF2-40B4-BE49-F238E27FC236}">
                <a16:creationId xmlns:a16="http://schemas.microsoft.com/office/drawing/2014/main" id="{9533EAD8-15C8-4D9C-8F69-670982F52391}"/>
              </a:ext>
            </a:extLst>
          </p:cNvPr>
          <p:cNvSpPr>
            <a:spLocks noGrp="1"/>
          </p:cNvSpPr>
          <p:nvPr>
            <p:ph type="body" sz="quarter" idx="20"/>
          </p:nvPr>
        </p:nvSpPr>
        <p:spPr>
          <a:xfrm>
            <a:off x="5273040" y="2085516"/>
            <a:ext cx="6436028" cy="3325723"/>
          </a:xfrm>
        </p:spPr>
        <p:txBody>
          <a:bodyPr/>
          <a:lstStyle/>
          <a:p>
            <a:pPr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I am a self-advocate who uses developmental services. </a:t>
            </a:r>
          </a:p>
          <a:p>
            <a:pPr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I am the Co-Chair of Christian Horizons </a:t>
            </a:r>
            <a:r>
              <a:rPr lang="en-US" sz="2500" dirty="0">
                <a:solidFill>
                  <a:srgbClr val="000000"/>
                </a:solidFill>
                <a:latin typeface="Calibri" panose="020F0502020204030204" pitchFamily="34" charset="0"/>
                <a:cs typeface="Calibri" panose="020F0502020204030204" pitchFamily="34" charset="0"/>
              </a:rPr>
              <a:t>s</a:t>
            </a:r>
            <a:r>
              <a:rPr lang="en-US" sz="2500" dirty="0">
                <a:solidFill>
                  <a:srgbClr val="000000"/>
                </a:solidFill>
                <a:effectLst/>
                <a:latin typeface="Calibri" panose="020F0502020204030204" pitchFamily="34" charset="0"/>
                <a:cs typeface="Calibri" panose="020F0502020204030204" pitchFamily="34" charset="0"/>
              </a:rPr>
              <a:t>elf-advocacy council and a member of The Council from Community Living Ontario. I am a co-researcher on this project. </a:t>
            </a:r>
          </a:p>
          <a:p>
            <a:pPr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I am a black woman and I use she/her pronouns.</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a:t>
            </a:fld>
            <a:endParaRPr lang="en-US" dirty="0"/>
          </a:p>
        </p:txBody>
      </p:sp>
    </p:spTree>
    <p:extLst>
      <p:ext uri="{BB962C8B-B14F-4D97-AF65-F5344CB8AC3E}">
        <p14:creationId xmlns:p14="http://schemas.microsoft.com/office/powerpoint/2010/main" val="3884075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Conclusion</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9603" y="1797465"/>
            <a:ext cx="11172793" cy="1963650"/>
          </a:xfrm>
        </p:spPr>
        <p:txBody>
          <a:bodyPr/>
          <a:lstStyle/>
          <a:p>
            <a:pPr marL="342900" indent="-342900" fontAlgn="ctr">
              <a:spcAft>
                <a:spcPts val="0"/>
              </a:spcAft>
              <a:buFont typeface="Arial" panose="020B0604020202020204" pitchFamily="34" charset="0"/>
              <a:buChar char="•"/>
            </a:pPr>
            <a:r>
              <a:rPr lang="en-CA" sz="2500" dirty="0">
                <a:solidFill>
                  <a:srgbClr val="000000"/>
                </a:solidFill>
                <a:effectLst/>
                <a:latin typeface="Calibri" panose="020F0502020204030204" pitchFamily="34" charset="0"/>
              </a:rPr>
              <a:t>Findings suggest key elements of collaborative partnerships in Ontario developmental services organizations </a:t>
            </a:r>
          </a:p>
          <a:p>
            <a:pPr marL="342900" indent="-342900" fontAlgn="ctr">
              <a:spcAft>
                <a:spcPts val="0"/>
              </a:spcAft>
              <a:buFont typeface="Arial" panose="020B0604020202020204" pitchFamily="34" charset="0"/>
              <a:buChar char="•"/>
            </a:pPr>
            <a:r>
              <a:rPr lang="en-CA" sz="2500" dirty="0">
                <a:solidFill>
                  <a:srgbClr val="000000"/>
                </a:solidFill>
                <a:effectLst/>
                <a:latin typeface="Calibri" panose="020F0502020204030204" pitchFamily="34" charset="0"/>
              </a:rPr>
              <a:t>Results provide additional evidence to support this literature from a unique setting and from people whose voice is not often represented in this body of literature- the voice of service users labeled with developmental disabilities. </a:t>
            </a:r>
          </a:p>
          <a:p>
            <a:pPr marL="342900" indent="-342900" fontAlgn="ctr">
              <a:spcAft>
                <a:spcPts val="0"/>
              </a:spcAft>
              <a:buFont typeface="Arial" panose="020B0604020202020204" pitchFamily="34" charset="0"/>
              <a:buChar char="•"/>
            </a:pPr>
            <a:r>
              <a:rPr lang="en-CA" sz="2500" dirty="0">
                <a:solidFill>
                  <a:srgbClr val="000000"/>
                </a:solidFill>
                <a:effectLst/>
                <a:latin typeface="Calibri" panose="020F0502020204030204" pitchFamily="34" charset="0"/>
              </a:rPr>
              <a:t>Future research could explore whether addressing each of these key elements do in fact result in effective collaborative partnerships</a:t>
            </a:r>
            <a:endParaRPr lang="en-US" sz="25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345103" y="6391175"/>
            <a:ext cx="3008697" cy="330300"/>
          </a:xfrm>
        </p:spPr>
        <p:txBody>
          <a:bodyPr/>
          <a:lstStyle/>
          <a:p>
            <a:r>
              <a:rPr lang="en-US" dirty="0"/>
              <a:t>Vanwyck &amp; Halar, April 2022   </a:t>
            </a:r>
            <a:fld id="{F91729D4-A164-47A3-830D-E792BCE699E4}" type="slidenum">
              <a:rPr lang="en-US" smtClean="0"/>
              <a:pPr/>
              <a:t>20</a:t>
            </a:fld>
            <a:endParaRPr lang="en-US" dirty="0"/>
          </a:p>
        </p:txBody>
      </p:sp>
    </p:spTree>
    <p:extLst>
      <p:ext uri="{BB962C8B-B14F-4D97-AF65-F5344CB8AC3E}">
        <p14:creationId xmlns:p14="http://schemas.microsoft.com/office/powerpoint/2010/main" val="2798374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1F92B90-FD10-47FA-922C-60FD7F0ED4A6}"/>
              </a:ext>
            </a:extLst>
          </p:cNvPr>
          <p:cNvSpPr>
            <a:spLocks noGrp="1"/>
          </p:cNvSpPr>
          <p:nvPr>
            <p:ph type="title"/>
          </p:nvPr>
        </p:nvSpPr>
        <p:spPr>
          <a:xfrm>
            <a:off x="4073237" y="1096375"/>
            <a:ext cx="4045527" cy="1590790"/>
          </a:xfrm>
        </p:spPr>
        <p:txBody>
          <a:bodyPr anchor="b">
            <a:normAutofit/>
          </a:bodyPr>
          <a:lstStyle/>
          <a:p>
            <a:r>
              <a:rPr lang="en-US" dirty="0"/>
              <a:t>Thank you</a:t>
            </a:r>
          </a:p>
        </p:txBody>
      </p:sp>
      <p:pic>
        <p:nvPicPr>
          <p:cNvPr id="13" name="Picture Placeholder 12" descr="Man in wheelchair entering office">
            <a:extLst>
              <a:ext uri="{FF2B5EF4-FFF2-40B4-BE49-F238E27FC236}">
                <a16:creationId xmlns:a16="http://schemas.microsoft.com/office/drawing/2014/main" id="{681D276C-2EB5-4A5D-AD46-BA67480003A1}"/>
              </a:ext>
            </a:extLst>
          </p:cNvPr>
          <p:cNvPicPr>
            <a:picLocks noGrp="1" noChangeAspect="1"/>
          </p:cNvPicPr>
          <p:nvPr>
            <p:ph type="pic" sz="quarter" idx="13"/>
          </p:nvPr>
        </p:nvPicPr>
        <p:blipFill>
          <a:blip r:embed="rId3"/>
          <a:srcRect l="30740" r="30740"/>
          <a:stretch/>
        </p:blipFill>
        <p:spPr>
          <a:xfrm>
            <a:off x="0" y="951274"/>
            <a:ext cx="2743201" cy="4747564"/>
          </a:xfrm>
          <a:noFill/>
        </p:spPr>
      </p:pic>
      <p:sp>
        <p:nvSpPr>
          <p:cNvPr id="10" name="Text Placeholder 9">
            <a:extLst>
              <a:ext uri="{FF2B5EF4-FFF2-40B4-BE49-F238E27FC236}">
                <a16:creationId xmlns:a16="http://schemas.microsoft.com/office/drawing/2014/main" id="{96493815-2B96-4CA9-8D15-F0EB9A1557C5}"/>
              </a:ext>
            </a:extLst>
          </p:cNvPr>
          <p:cNvSpPr>
            <a:spLocks noGrp="1"/>
          </p:cNvSpPr>
          <p:nvPr>
            <p:ph type="body" sz="quarter" idx="16"/>
          </p:nvPr>
        </p:nvSpPr>
        <p:spPr>
          <a:xfrm>
            <a:off x="4107354" y="2910720"/>
            <a:ext cx="4011410" cy="2061261"/>
          </a:xfrm>
        </p:spPr>
        <p:txBody>
          <a:bodyPr anchor="t">
            <a:normAutofit/>
          </a:bodyPr>
          <a:lstStyle/>
          <a:p>
            <a:pPr>
              <a:spcAft>
                <a:spcPts val="600"/>
              </a:spcAft>
            </a:pPr>
            <a:r>
              <a:rPr lang="en-US" dirty="0"/>
              <a:t>Kaylagh Vanwyck</a:t>
            </a:r>
          </a:p>
          <a:p>
            <a:pPr>
              <a:spcAft>
                <a:spcPts val="600"/>
              </a:spcAft>
            </a:pPr>
            <a:r>
              <a:rPr lang="en-US" dirty="0"/>
              <a:t>kayvanwcyk@gmail.com</a:t>
            </a:r>
          </a:p>
        </p:txBody>
      </p:sp>
      <p:pic>
        <p:nvPicPr>
          <p:cNvPr id="15" name="Picture Placeholder 14" descr="Team working in an office">
            <a:extLst>
              <a:ext uri="{FF2B5EF4-FFF2-40B4-BE49-F238E27FC236}">
                <a16:creationId xmlns:a16="http://schemas.microsoft.com/office/drawing/2014/main" id="{EDC61EE9-9548-4422-9A3B-8519063F0199}"/>
              </a:ext>
            </a:extLst>
          </p:cNvPr>
          <p:cNvPicPr>
            <a:picLocks noGrp="1" noChangeAspect="1"/>
          </p:cNvPicPr>
          <p:nvPr>
            <p:ph type="pic" sz="quarter" idx="17"/>
          </p:nvPr>
        </p:nvPicPr>
        <p:blipFill rotWithShape="1">
          <a:blip r:embed="rId4"/>
          <a:srcRect l="39874" r="21556" b="-1"/>
          <a:stretch/>
        </p:blipFill>
        <p:spPr>
          <a:xfrm>
            <a:off x="9448800" y="951274"/>
            <a:ext cx="2743200" cy="4747564"/>
          </a:xfrm>
          <a:noFill/>
        </p:spPr>
      </p:pic>
      <p:sp>
        <p:nvSpPr>
          <p:cNvPr id="4" name="Slide Number Placeholder 3">
            <a:extLst>
              <a:ext uri="{FF2B5EF4-FFF2-40B4-BE49-F238E27FC236}">
                <a16:creationId xmlns:a16="http://schemas.microsoft.com/office/drawing/2014/main" id="{0C5EF685-39C2-409F-97E3-2C4713F25B8D}"/>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F91729D4-A164-47A3-830D-E792BCE699E4}" type="slidenum">
              <a:rPr lang="en-US" smtClean="0"/>
              <a:pPr>
                <a:spcAft>
                  <a:spcPts val="600"/>
                </a:spcAft>
              </a:pPr>
              <a:t>21</a:t>
            </a:fld>
            <a:endParaRPr lang="en-US" dirty="0"/>
          </a:p>
        </p:txBody>
      </p:sp>
    </p:spTree>
    <p:extLst>
      <p:ext uri="{BB962C8B-B14F-4D97-AF65-F5344CB8AC3E}">
        <p14:creationId xmlns:p14="http://schemas.microsoft.com/office/powerpoint/2010/main" val="21340033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DD48C8EC-56C5-4A2A-BB21-811BC510040A}"/>
              </a:ext>
            </a:extLst>
          </p:cNvPr>
          <p:cNvSpPr>
            <a:spLocks noGrp="1"/>
          </p:cNvSpPr>
          <p:nvPr>
            <p:ph type="title"/>
          </p:nvPr>
        </p:nvSpPr>
        <p:spPr>
          <a:xfrm>
            <a:off x="1574800" y="3429000"/>
            <a:ext cx="3097320" cy="978408"/>
          </a:xfrm>
        </p:spPr>
        <p:txBody>
          <a:bodyPr/>
          <a:lstStyle/>
          <a:p>
            <a:r>
              <a:rPr lang="en-US" cap="none" dirty="0"/>
              <a:t>Appendix</a:t>
            </a:r>
          </a:p>
        </p:txBody>
      </p:sp>
      <p:pic>
        <p:nvPicPr>
          <p:cNvPr id="17" name="Picture Placeholder 16" descr="A picture containing plant, grass, outdoor, sea, beach">
            <a:extLst>
              <a:ext uri="{FF2B5EF4-FFF2-40B4-BE49-F238E27FC236}">
                <a16:creationId xmlns:a16="http://schemas.microsoft.com/office/drawing/2014/main" id="{C22AFC99-B8B0-4D49-8242-D5D9E488CA0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2051050"/>
          </a:xfrm>
        </p:spPr>
      </p:pic>
      <p:sp>
        <p:nvSpPr>
          <p:cNvPr id="8" name="Text Placeholder 7">
            <a:extLst>
              <a:ext uri="{FF2B5EF4-FFF2-40B4-BE49-F238E27FC236}">
                <a16:creationId xmlns:a16="http://schemas.microsoft.com/office/drawing/2014/main" id="{36E72FF0-3C0E-499A-8DA6-324675513B3E}"/>
              </a:ext>
            </a:extLst>
          </p:cNvPr>
          <p:cNvSpPr>
            <a:spLocks noGrp="1"/>
          </p:cNvSpPr>
          <p:nvPr>
            <p:ph type="body" sz="quarter" idx="16"/>
          </p:nvPr>
        </p:nvSpPr>
        <p:spPr>
          <a:xfrm>
            <a:off x="6235700" y="2854660"/>
            <a:ext cx="4749800" cy="2129971"/>
          </a:xfrm>
        </p:spPr>
        <p:txBody>
          <a:bodyPr/>
          <a:lstStyle/>
          <a:p>
            <a:r>
              <a:rPr lang="en-US" sz="2400" dirty="0"/>
              <a:t>The following three slides list the full set of key elements for each layer of  effective collaborative partnerships. </a:t>
            </a:r>
          </a:p>
        </p:txBody>
      </p:sp>
      <p:pic>
        <p:nvPicPr>
          <p:cNvPr id="21" name="Picture Placeholder 20" descr="Close up of grass">
            <a:extLst>
              <a:ext uri="{FF2B5EF4-FFF2-40B4-BE49-F238E27FC236}">
                <a16:creationId xmlns:a16="http://schemas.microsoft.com/office/drawing/2014/main" id="{B6A72E84-A1D7-4314-81A0-543131AE3C01}"/>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0" y="5788025"/>
            <a:ext cx="12192000" cy="1069975"/>
          </a:xfrm>
        </p:spPr>
      </p:pic>
      <p:sp>
        <p:nvSpPr>
          <p:cNvPr id="4" name="Slide Number Placeholder 3">
            <a:extLst>
              <a:ext uri="{FF2B5EF4-FFF2-40B4-BE49-F238E27FC236}">
                <a16:creationId xmlns:a16="http://schemas.microsoft.com/office/drawing/2014/main" id="{6F496E66-3A4B-4617-8D7C-D91AD3541F15}"/>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22</a:t>
            </a:fld>
            <a:endParaRPr lang="en-US" dirty="0"/>
          </a:p>
        </p:txBody>
      </p:sp>
    </p:spTree>
    <p:extLst>
      <p:ext uri="{BB962C8B-B14F-4D97-AF65-F5344CB8AC3E}">
        <p14:creationId xmlns:p14="http://schemas.microsoft.com/office/powerpoint/2010/main" val="1321790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16">
            <a:extLst>
              <a:ext uri="{FF2B5EF4-FFF2-40B4-BE49-F238E27FC236}">
                <a16:creationId xmlns:a16="http://schemas.microsoft.com/office/drawing/2014/main" id="{5D00E592-AFAE-4175-A63F-343AE3E627C7}"/>
              </a:ext>
            </a:extLst>
          </p:cNvPr>
          <p:cNvSpPr txBox="1">
            <a:spLocks noGrp="1"/>
          </p:cNvSpPr>
          <p:nvPr>
            <p:ph type="title" idx="4294967295"/>
          </p:nvPr>
        </p:nvSpPr>
        <p:spPr>
          <a:xfrm>
            <a:off x="141066" y="449807"/>
            <a:ext cx="10619978" cy="475149"/>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0" i="0" u="none" strike="noStrike" kern="1200" cap="none" spc="200" normalizeH="0" baseline="0" noProof="0" dirty="0">
                <a:ln>
                  <a:noFill/>
                </a:ln>
                <a:solidFill>
                  <a:schemeClr val="accent4"/>
                </a:solidFill>
                <a:effectLst/>
                <a:uLnTx/>
                <a:uFillTx/>
                <a:latin typeface="Calibri" panose="020F0502020204030204" pitchFamily="34" charset="0"/>
                <a:ea typeface="+mn-ea"/>
                <a:cs typeface="Calibri" panose="020F0502020204030204" pitchFamily="34" charset="0"/>
              </a:rPr>
              <a:t>Key elements of a supportive organizational culture</a:t>
            </a:r>
          </a:p>
        </p:txBody>
      </p:sp>
      <p:sp>
        <p:nvSpPr>
          <p:cNvPr id="39" name="TextBox 4">
            <a:extLst>
              <a:ext uri="{FF2B5EF4-FFF2-40B4-BE49-F238E27FC236}">
                <a16:creationId xmlns:a16="http://schemas.microsoft.com/office/drawing/2014/main" id="{47F56CBE-3304-490E-BC99-40225D55F8DB}"/>
              </a:ext>
            </a:extLst>
          </p:cNvPr>
          <p:cNvSpPr txBox="1"/>
          <p:nvPr/>
        </p:nvSpPr>
        <p:spPr>
          <a:xfrm>
            <a:off x="322849" y="1241107"/>
            <a:ext cx="6208583" cy="5461110"/>
          </a:xfrm>
          <a:prstGeom prst="rect">
            <a:avLst/>
          </a:prstGeom>
        </p:spPr>
        <p:txBody>
          <a:bodyPr wrap="square" lIns="0" tIns="0" rIns="0" bIns="0" rtlCol="0" anchor="t">
            <a:spAutoFit/>
          </a:bodyPr>
          <a:lstStyle/>
          <a:p>
            <a:pPr marL="816609" lvl="1" indent="-514350">
              <a:lnSpc>
                <a:spcPts val="3919"/>
              </a:lnSpc>
              <a:buFont typeface="+mj-lt"/>
              <a:buAutoNum type="arabicPeriod"/>
            </a:pPr>
            <a:r>
              <a:rPr lang="en-US" sz="2500" dirty="0">
                <a:solidFill>
                  <a:srgbClr val="341919"/>
                </a:solidFill>
                <a:latin typeface="Calibri" panose="020F0502020204030204" pitchFamily="34" charset="0"/>
                <a:cs typeface="Calibri" panose="020F0502020204030204" pitchFamily="34" charset="0"/>
              </a:rPr>
              <a:t> Service users are seen as partners and collaborators.</a:t>
            </a:r>
          </a:p>
          <a:p>
            <a:pPr marL="816609" lvl="1" indent="-514350">
              <a:lnSpc>
                <a:spcPts val="3919"/>
              </a:lnSpc>
              <a:buFont typeface="+mj-lt"/>
              <a:buAutoNum type="arabicPeriod"/>
            </a:pPr>
            <a:r>
              <a:rPr lang="en-US" sz="2500" dirty="0">
                <a:solidFill>
                  <a:srgbClr val="341919"/>
                </a:solidFill>
                <a:latin typeface="Calibri" panose="020F0502020204030204" pitchFamily="34" charset="0"/>
                <a:cs typeface="Calibri" panose="020F0502020204030204" pitchFamily="34" charset="0"/>
              </a:rPr>
              <a:t>There are many ways to participate at different levels in the organization.</a:t>
            </a:r>
          </a:p>
          <a:p>
            <a:pPr marL="816609" lvl="1" indent="-514350">
              <a:lnSpc>
                <a:spcPts val="3919"/>
              </a:lnSpc>
              <a:buFont typeface="+mj-lt"/>
              <a:buAutoNum type="arabicPeriod"/>
            </a:pPr>
            <a:r>
              <a:rPr lang="en-US" sz="2500" dirty="0">
                <a:solidFill>
                  <a:srgbClr val="341919"/>
                </a:solidFill>
                <a:latin typeface="Calibri" panose="020F0502020204030204" pitchFamily="34" charset="0"/>
                <a:cs typeface="Calibri" panose="020F0502020204030204" pitchFamily="34" charset="0"/>
              </a:rPr>
              <a:t>There are ongoing, regular input and participation opportunities. </a:t>
            </a:r>
          </a:p>
          <a:p>
            <a:pPr marL="816609" lvl="1" indent="-514350">
              <a:lnSpc>
                <a:spcPts val="3919"/>
              </a:lnSpc>
              <a:buFont typeface="+mj-lt"/>
              <a:buAutoNum type="arabicPeriod"/>
            </a:pPr>
            <a:r>
              <a:rPr lang="en-US" sz="2500" dirty="0">
                <a:solidFill>
                  <a:srgbClr val="341919"/>
                </a:solidFill>
                <a:latin typeface="Calibri" panose="020F0502020204030204" pitchFamily="34" charset="0"/>
                <a:cs typeface="Calibri" panose="020F0502020204030204" pitchFamily="34" charset="0"/>
              </a:rPr>
              <a:t>There are systems and structures to support service user participation.</a:t>
            </a:r>
          </a:p>
          <a:p>
            <a:pPr marL="816609" lvl="1" indent="-514350">
              <a:lnSpc>
                <a:spcPts val="3919"/>
              </a:lnSpc>
              <a:buFont typeface="+mj-lt"/>
              <a:buAutoNum type="arabicPeriod"/>
            </a:pPr>
            <a:r>
              <a:rPr lang="en-US" sz="2500" dirty="0">
                <a:solidFill>
                  <a:srgbClr val="341919"/>
                </a:solidFill>
                <a:latin typeface="Calibri" panose="020F0502020204030204" pitchFamily="34" charset="0"/>
                <a:cs typeface="Calibri" panose="020F0502020204030204" pitchFamily="34" charset="0"/>
              </a:rPr>
              <a:t>Organizational leaders are open and receptive to input and act on what is shared.</a:t>
            </a:r>
          </a:p>
        </p:txBody>
      </p:sp>
      <p:sp>
        <p:nvSpPr>
          <p:cNvPr id="40" name="TextBox 6">
            <a:extLst>
              <a:ext uri="{FF2B5EF4-FFF2-40B4-BE49-F238E27FC236}">
                <a16:creationId xmlns:a16="http://schemas.microsoft.com/office/drawing/2014/main" id="{C926A6BF-E47B-4E06-ADB8-057B8AD02F80}"/>
              </a:ext>
            </a:extLst>
          </p:cNvPr>
          <p:cNvSpPr txBox="1"/>
          <p:nvPr/>
        </p:nvSpPr>
        <p:spPr>
          <a:xfrm>
            <a:off x="6666186" y="1241107"/>
            <a:ext cx="5337720" cy="4958089"/>
          </a:xfrm>
          <a:prstGeom prst="rect">
            <a:avLst/>
          </a:prstGeom>
        </p:spPr>
        <p:txBody>
          <a:bodyPr wrap="square" lIns="0" tIns="0" rIns="0" bIns="0" rtlCol="0" anchor="t">
            <a:spAutoFit/>
          </a:bodyPr>
          <a:lstStyle/>
          <a:p>
            <a:pPr marL="457200" indent="-457200" algn="l">
              <a:lnSpc>
                <a:spcPts val="3919"/>
              </a:lnSpc>
              <a:spcBef>
                <a:spcPct val="0"/>
              </a:spcBef>
              <a:buFont typeface="+mj-lt"/>
              <a:buAutoNum type="arabicPeriod" startAt="6"/>
            </a:pPr>
            <a:r>
              <a:rPr lang="en-US" sz="2500" dirty="0">
                <a:solidFill>
                  <a:srgbClr val="341919"/>
                </a:solidFill>
                <a:latin typeface="Calibri" panose="020F0502020204030204" pitchFamily="34" charset="0"/>
                <a:cs typeface="Calibri" panose="020F0502020204030204" pitchFamily="34" charset="0"/>
              </a:rPr>
              <a:t>Organization leaders value and are committed to service user participation.</a:t>
            </a:r>
          </a:p>
          <a:p>
            <a:pPr marL="457200" indent="-457200" algn="l">
              <a:lnSpc>
                <a:spcPts val="3919"/>
              </a:lnSpc>
              <a:spcBef>
                <a:spcPct val="0"/>
              </a:spcBef>
              <a:buFont typeface="+mj-lt"/>
              <a:buAutoNum type="arabicPeriod" startAt="6"/>
            </a:pPr>
            <a:r>
              <a:rPr lang="en-US" sz="2500" dirty="0">
                <a:solidFill>
                  <a:srgbClr val="341919"/>
                </a:solidFill>
                <a:latin typeface="Calibri" panose="020F0502020204030204" pitchFamily="34" charset="0"/>
                <a:cs typeface="Calibri" panose="020F0502020204030204" pitchFamily="34" charset="0"/>
              </a:rPr>
              <a:t>Organizational leaders take a personal responsibility to champion it by expecting  it, modeling it, promoting it, and planning for it.</a:t>
            </a:r>
          </a:p>
          <a:p>
            <a:pPr marL="457200" indent="-457200" algn="l">
              <a:lnSpc>
                <a:spcPts val="3919"/>
              </a:lnSpc>
              <a:spcBef>
                <a:spcPct val="0"/>
              </a:spcBef>
              <a:buFont typeface="+mj-lt"/>
              <a:buAutoNum type="arabicPeriod" startAt="6"/>
            </a:pPr>
            <a:r>
              <a:rPr lang="en-US" sz="2500" dirty="0">
                <a:solidFill>
                  <a:srgbClr val="341919"/>
                </a:solidFill>
                <a:latin typeface="Calibri" panose="020F0502020204030204" pitchFamily="34" charset="0"/>
                <a:cs typeface="Calibri" panose="020F0502020204030204" pitchFamily="34" charset="0"/>
              </a:rPr>
              <a:t>Service user participation is included in </a:t>
            </a:r>
            <a:r>
              <a:rPr lang="en-US" sz="2500" u="none" dirty="0">
                <a:solidFill>
                  <a:srgbClr val="341919"/>
                </a:solidFill>
                <a:latin typeface="Calibri" panose="020F0502020204030204" pitchFamily="34" charset="0"/>
                <a:cs typeface="Calibri" panose="020F0502020204030204" pitchFamily="34" charset="0"/>
              </a:rPr>
              <a:t>organizational values, goals, and priorities. </a:t>
            </a: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7841293" y="6356350"/>
            <a:ext cx="3512507" cy="345867"/>
          </a:xfrm>
        </p:spPr>
        <p:txBody>
          <a:bodyPr/>
          <a:lstStyle/>
          <a:p>
            <a:r>
              <a:rPr lang="en-US" dirty="0"/>
              <a:t>Vanwyck &amp; </a:t>
            </a:r>
            <a:r>
              <a:rPr lang="en-US" dirty="0" err="1"/>
              <a:t>halar</a:t>
            </a:r>
            <a:r>
              <a:rPr lang="en-US" dirty="0"/>
              <a:t>, April 2022   </a:t>
            </a:r>
            <a:fld id="{F91729D4-A164-47A3-830D-E792BCE699E4}" type="slidenum">
              <a:rPr lang="en-US" smtClean="0"/>
              <a:pPr/>
              <a:t>23</a:t>
            </a:fld>
            <a:endParaRPr lang="en-US" dirty="0"/>
          </a:p>
        </p:txBody>
      </p:sp>
    </p:spTree>
    <p:extLst>
      <p:ext uri="{BB962C8B-B14F-4D97-AF65-F5344CB8AC3E}">
        <p14:creationId xmlns:p14="http://schemas.microsoft.com/office/powerpoint/2010/main" val="3943329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16">
            <a:extLst>
              <a:ext uri="{FF2B5EF4-FFF2-40B4-BE49-F238E27FC236}">
                <a16:creationId xmlns:a16="http://schemas.microsoft.com/office/drawing/2014/main" id="{5D00E592-AFAE-4175-A63F-343AE3E627C7}"/>
              </a:ext>
            </a:extLst>
          </p:cNvPr>
          <p:cNvSpPr txBox="1">
            <a:spLocks noGrp="1"/>
          </p:cNvSpPr>
          <p:nvPr>
            <p:ph type="title" idx="4294967295"/>
          </p:nvPr>
        </p:nvSpPr>
        <p:spPr>
          <a:xfrm>
            <a:off x="237319" y="757406"/>
            <a:ext cx="11212734" cy="475149"/>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200" normalizeH="0" baseline="0" noProof="0" dirty="0">
                <a:ln>
                  <a:noFill/>
                </a:ln>
                <a:solidFill>
                  <a:schemeClr val="accent4"/>
                </a:solidFill>
                <a:effectLst/>
                <a:uLnTx/>
                <a:uFillTx/>
                <a:latin typeface="Calibri" panose="020F0502020204030204" pitchFamily="34" charset="0"/>
                <a:ea typeface="+mn-ea"/>
                <a:cs typeface="Calibri" panose="020F0502020204030204" pitchFamily="34" charset="0"/>
              </a:rPr>
              <a:t>Key elements of inclusive and influential methods of participation </a:t>
            </a:r>
          </a:p>
        </p:txBody>
      </p:sp>
      <p:sp>
        <p:nvSpPr>
          <p:cNvPr id="39" name="TextBox 4">
            <a:extLst>
              <a:ext uri="{FF2B5EF4-FFF2-40B4-BE49-F238E27FC236}">
                <a16:creationId xmlns:a16="http://schemas.microsoft.com/office/drawing/2014/main" id="{47F56CBE-3304-490E-BC99-40225D55F8DB}"/>
              </a:ext>
            </a:extLst>
          </p:cNvPr>
          <p:cNvSpPr txBox="1"/>
          <p:nvPr/>
        </p:nvSpPr>
        <p:spPr>
          <a:xfrm>
            <a:off x="322850" y="1241107"/>
            <a:ext cx="5337720" cy="5461110"/>
          </a:xfrm>
          <a:prstGeom prst="rect">
            <a:avLst/>
          </a:prstGeom>
        </p:spPr>
        <p:txBody>
          <a:bodyPr wrap="square" lIns="0" tIns="0" rIns="0" bIns="0" rtlCol="0" anchor="t">
            <a:spAutoFit/>
          </a:bodyPr>
          <a:lstStyle/>
          <a:p>
            <a:pPr marL="795021" lvl="1" indent="-514350">
              <a:lnSpc>
                <a:spcPts val="3640"/>
              </a:lnSpc>
              <a:buFont typeface="+mj-lt"/>
              <a:buAutoNum type="arabicPeriod"/>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The model is a formal and consistent method of participation. It is included in organizational planning and decision-making.</a:t>
            </a:r>
          </a:p>
          <a:p>
            <a:pPr marL="795021" lvl="1" indent="-514350">
              <a:lnSpc>
                <a:spcPts val="3640"/>
              </a:lnSpc>
              <a:buFont typeface="+mj-lt"/>
              <a:buAutoNum type="arabicPeriod"/>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The model involves face-to-face discussion and collaboration.</a:t>
            </a:r>
          </a:p>
          <a:p>
            <a:pPr marL="795021" lvl="1" indent="-514350">
              <a:lnSpc>
                <a:spcPts val="3640"/>
              </a:lnSpc>
              <a:buFont typeface="+mj-lt"/>
              <a:buAutoNum type="arabicPeriod"/>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It gives service users true voice and influence on important topics related to services.</a:t>
            </a:r>
          </a:p>
          <a:p>
            <a:pPr marL="795021" lvl="1" indent="-514350">
              <a:lnSpc>
                <a:spcPts val="3640"/>
              </a:lnSpc>
              <a:buFont typeface="+mj-lt"/>
              <a:buAutoNum type="arabicPeriod"/>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Service users are full members of the group with equal decision-making power and influence. </a:t>
            </a:r>
          </a:p>
        </p:txBody>
      </p:sp>
      <p:sp>
        <p:nvSpPr>
          <p:cNvPr id="40" name="TextBox 6">
            <a:extLst>
              <a:ext uri="{FF2B5EF4-FFF2-40B4-BE49-F238E27FC236}">
                <a16:creationId xmlns:a16="http://schemas.microsoft.com/office/drawing/2014/main" id="{C926A6BF-E47B-4E06-ADB8-057B8AD02F80}"/>
              </a:ext>
            </a:extLst>
          </p:cNvPr>
          <p:cNvSpPr txBox="1"/>
          <p:nvPr/>
        </p:nvSpPr>
        <p:spPr>
          <a:xfrm>
            <a:off x="5862181" y="897266"/>
            <a:ext cx="6160976" cy="5960734"/>
          </a:xfrm>
          <a:prstGeom prst="rect">
            <a:avLst/>
          </a:prstGeom>
        </p:spPr>
        <p:txBody>
          <a:bodyPr wrap="square" lIns="0" tIns="0" rIns="0" bIns="0" rtlCol="0" anchor="t">
            <a:spAutoFit/>
          </a:bodyPr>
          <a:lstStyle/>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Service users are recognized as experts of their lived experience with valuable knowledge to share.</a:t>
            </a:r>
          </a:p>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Service user's ideas and input have equal weight and are equally considered.</a:t>
            </a:r>
          </a:p>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Service users are equipped to fully participate through education, training, and  skill building.</a:t>
            </a:r>
          </a:p>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The group is caring and supportive.</a:t>
            </a:r>
          </a:p>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The model is an accessible method of  participation. </a:t>
            </a:r>
          </a:p>
          <a:p>
            <a:pPr marL="457200" indent="-457200">
              <a:lnSpc>
                <a:spcPts val="3640"/>
              </a:lnSpc>
              <a:buFont typeface="+mj-lt"/>
              <a:buAutoNum type="arabicPeriod" startAt="5"/>
            </a:pPr>
            <a:r>
              <a:rPr lang="en-US" sz="2200" dirty="0">
                <a:solidFill>
                  <a:srgbClr val="341919"/>
                </a:solidFill>
                <a:latin typeface="Calibri" panose="020F0502020204030204" pitchFamily="34" charset="0"/>
                <a:ea typeface="Arimo" panose="020B0604020202020204" charset="0"/>
                <a:cs typeface="Calibri" panose="020F0502020204030204" pitchFamily="34" charset="0"/>
              </a:rPr>
              <a:t>One method includes an advisory council of service users with representation on the organization's board of directors.</a:t>
            </a: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10609545" y="6356350"/>
            <a:ext cx="1413611" cy="345867"/>
          </a:xfrm>
        </p:spPr>
        <p:txBody>
          <a:bodyPr/>
          <a:lstStyle/>
          <a:p>
            <a:r>
              <a:rPr lang="en-US" dirty="0"/>
              <a:t>Vanwyck &amp; Halar, April 2022    </a:t>
            </a:r>
            <a:fld id="{F91729D4-A164-47A3-830D-E792BCE699E4}" type="slidenum">
              <a:rPr lang="en-US" smtClean="0"/>
              <a:pPr/>
              <a:t>24</a:t>
            </a:fld>
            <a:endParaRPr lang="en-US" dirty="0"/>
          </a:p>
        </p:txBody>
      </p:sp>
    </p:spTree>
    <p:extLst>
      <p:ext uri="{BB962C8B-B14F-4D97-AF65-F5344CB8AC3E}">
        <p14:creationId xmlns:p14="http://schemas.microsoft.com/office/powerpoint/2010/main" val="40231091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16">
            <a:extLst>
              <a:ext uri="{FF2B5EF4-FFF2-40B4-BE49-F238E27FC236}">
                <a16:creationId xmlns:a16="http://schemas.microsoft.com/office/drawing/2014/main" id="{5D00E592-AFAE-4175-A63F-343AE3E627C7}"/>
              </a:ext>
            </a:extLst>
          </p:cNvPr>
          <p:cNvSpPr txBox="1">
            <a:spLocks noGrp="1"/>
          </p:cNvSpPr>
          <p:nvPr>
            <p:ph type="title" idx="4294967295"/>
          </p:nvPr>
        </p:nvSpPr>
        <p:spPr>
          <a:xfrm>
            <a:off x="237319" y="757406"/>
            <a:ext cx="11212734" cy="475149"/>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cap="all" spc="200" baseline="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200" normalizeH="0" baseline="0" noProof="0" dirty="0">
                <a:ln>
                  <a:noFill/>
                </a:ln>
                <a:solidFill>
                  <a:schemeClr val="accent4"/>
                </a:solidFill>
                <a:effectLst/>
                <a:uLnTx/>
                <a:uFillTx/>
                <a:latin typeface="Calibri" panose="020F0502020204030204" pitchFamily="34" charset="0"/>
                <a:ea typeface="+mn-ea"/>
                <a:cs typeface="Calibri" panose="020F0502020204030204" pitchFamily="34" charset="0"/>
              </a:rPr>
              <a:t>Key elements of supported and committed members</a:t>
            </a:r>
          </a:p>
        </p:txBody>
      </p:sp>
      <p:sp>
        <p:nvSpPr>
          <p:cNvPr id="39" name="TextBox 4">
            <a:extLst>
              <a:ext uri="{FF2B5EF4-FFF2-40B4-BE49-F238E27FC236}">
                <a16:creationId xmlns:a16="http://schemas.microsoft.com/office/drawing/2014/main" id="{47F56CBE-3304-490E-BC99-40225D55F8DB}"/>
              </a:ext>
            </a:extLst>
          </p:cNvPr>
          <p:cNvSpPr txBox="1"/>
          <p:nvPr/>
        </p:nvSpPr>
        <p:spPr>
          <a:xfrm>
            <a:off x="237319" y="1398774"/>
            <a:ext cx="6063664" cy="4957576"/>
          </a:xfrm>
          <a:prstGeom prst="rect">
            <a:avLst/>
          </a:prstGeom>
        </p:spPr>
        <p:txBody>
          <a:bodyPr wrap="square" lIns="0" tIns="0" rIns="0" bIns="0" rtlCol="0" anchor="t">
            <a:spAutoFit/>
          </a:bodyPr>
          <a:lstStyle/>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Participating service users are committed to making the lives of people labeled with disabilities better and the services they use stronger.</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Participating service users have support from someone to participate.</a:t>
            </a:r>
          </a:p>
          <a:p>
            <a:pPr marL="816609" lvl="1" indent="-514350">
              <a:lnSpc>
                <a:spcPts val="3919"/>
              </a:lnSpc>
              <a:buFont typeface="+mj-lt"/>
              <a:buAutoNum type="arabicPeriod"/>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The organization accommodates member's individual accessibility needs and is willing to adapt processes and materials to support their participation.</a:t>
            </a:r>
          </a:p>
        </p:txBody>
      </p:sp>
      <p:sp>
        <p:nvSpPr>
          <p:cNvPr id="40" name="TextBox 6">
            <a:extLst>
              <a:ext uri="{FF2B5EF4-FFF2-40B4-BE49-F238E27FC236}">
                <a16:creationId xmlns:a16="http://schemas.microsoft.com/office/drawing/2014/main" id="{C926A6BF-E47B-4E06-ADB8-057B8AD02F80}"/>
              </a:ext>
            </a:extLst>
          </p:cNvPr>
          <p:cNvSpPr txBox="1"/>
          <p:nvPr/>
        </p:nvSpPr>
        <p:spPr>
          <a:xfrm>
            <a:off x="6789524" y="1313845"/>
            <a:ext cx="5165157" cy="4957576"/>
          </a:xfrm>
          <a:prstGeom prst="rect">
            <a:avLst/>
          </a:prstGeom>
        </p:spPr>
        <p:txBody>
          <a:bodyPr wrap="square" lIns="0" tIns="0" rIns="0" bIns="0" rtlCol="0" anchor="t">
            <a:spAutoFit/>
          </a:bodyPr>
          <a:lstStyle/>
          <a:p>
            <a:pPr marL="816609" lvl="1" indent="-514350">
              <a:lnSpc>
                <a:spcPts val="3919"/>
              </a:lnSpc>
              <a:buFont typeface="+mj-lt"/>
              <a:buAutoNum type="arabicPeriod" startAt="4"/>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People who need support to express their ideas or share their experiences are welcomed and supported to participate.</a:t>
            </a:r>
          </a:p>
          <a:p>
            <a:pPr marL="816609" lvl="1" indent="-514350">
              <a:lnSpc>
                <a:spcPts val="3919"/>
              </a:lnSpc>
              <a:buFont typeface="+mj-lt"/>
              <a:buAutoNum type="arabicPeriod" startAt="4"/>
            </a:pPr>
            <a:r>
              <a:rPr lang="en-US" sz="2400" dirty="0">
                <a:solidFill>
                  <a:srgbClr val="341919"/>
                </a:solidFill>
                <a:latin typeface="Calibri" panose="020F0502020204030204" pitchFamily="34" charset="0"/>
                <a:ea typeface="Arimo" panose="020B0604020202020204" charset="0"/>
                <a:cs typeface="Calibri" panose="020F0502020204030204" pitchFamily="34" charset="0"/>
              </a:rPr>
              <a:t>Service users are encouraged to participate and use their gifts.</a:t>
            </a:r>
          </a:p>
          <a:p>
            <a:pPr marL="816609" lvl="1" indent="-514350">
              <a:lnSpc>
                <a:spcPts val="3919"/>
              </a:lnSpc>
              <a:buFont typeface="+mj-lt"/>
              <a:buAutoNum type="arabicPeriod" startAt="4"/>
            </a:pPr>
            <a:r>
              <a:rPr lang="en-US" sz="2400" dirty="0">
                <a:solidFill>
                  <a:srgbClr val="333333"/>
                </a:solidFill>
                <a:effectLst/>
                <a:latin typeface="Calibri" panose="020F0502020204030204" pitchFamily="34" charset="0"/>
                <a:ea typeface="Arimo" panose="020B0604020202020204" charset="0"/>
                <a:cs typeface="Calibri" panose="020F0502020204030204" pitchFamily="34" charset="0"/>
              </a:rPr>
              <a:t>Service users are supported to access transportation to participation and input opportunities.</a:t>
            </a:r>
            <a:endParaRPr lang="en-US" sz="2400" dirty="0">
              <a:solidFill>
                <a:srgbClr val="341919"/>
              </a:solidFill>
              <a:latin typeface="Calibri" panose="020F0502020204030204" pitchFamily="34" charset="0"/>
              <a:ea typeface="Arimo" panose="020B060402020202020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6A610E7-14D9-43B1-A0E2-CFD8D5311964}"/>
              </a:ext>
            </a:extLst>
          </p:cNvPr>
          <p:cNvSpPr>
            <a:spLocks noGrp="1"/>
          </p:cNvSpPr>
          <p:nvPr>
            <p:ph type="sldNum" sz="quarter" idx="12"/>
          </p:nvPr>
        </p:nvSpPr>
        <p:spPr>
          <a:xfrm>
            <a:off x="7352778" y="6241587"/>
            <a:ext cx="4097275" cy="296999"/>
          </a:xfrm>
        </p:spPr>
        <p:txBody>
          <a:bodyPr/>
          <a:lstStyle/>
          <a:p>
            <a:r>
              <a:rPr lang="en-US" dirty="0"/>
              <a:t>Vanwyck &amp; </a:t>
            </a:r>
            <a:r>
              <a:rPr lang="en-US" dirty="0" err="1"/>
              <a:t>halar</a:t>
            </a:r>
            <a:r>
              <a:rPr lang="en-US" dirty="0"/>
              <a:t>, April 2022   </a:t>
            </a:r>
            <a:fld id="{F91729D4-A164-47A3-830D-E792BCE699E4}" type="slidenum">
              <a:rPr lang="en-US" smtClean="0"/>
              <a:pPr/>
              <a:t>25</a:t>
            </a:fld>
            <a:endParaRPr lang="en-US" dirty="0"/>
          </a:p>
        </p:txBody>
      </p:sp>
    </p:spTree>
    <p:extLst>
      <p:ext uri="{BB962C8B-B14F-4D97-AF65-F5344CB8AC3E}">
        <p14:creationId xmlns:p14="http://schemas.microsoft.com/office/powerpoint/2010/main" val="12453752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References</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9603" y="1508166"/>
            <a:ext cx="11567602" cy="2131029"/>
          </a:xfrm>
        </p:spPr>
        <p:txBody>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Assembly, U. G. (2007). Convention on the Rights of Persons with Disabilities (CRPD). Retrieved from 	United Nations: https://www.un.org/development/desa/disabilities/convention-on-the-rights-	of-persons-with-disabilities.html</a:t>
            </a:r>
            <a:endParaRPr lang="en-US" sz="2000" dirty="0">
              <a:latin typeface="Calibri" panose="020F0502020204030204" pitchFamily="34" charset="0"/>
              <a:ea typeface="SimSun" panose="02010600030101010101" pitchFamily="2" charset="-122"/>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Beresford, P. (2012). The theory and philosophy behind user involvement. In P. Beresford, &amp; S. Carr. 	(2012). Social Care, Service Users and User Involvement (pp. 21-36). London: Jessica Kingsley 	Publishers.</a:t>
            </a:r>
          </a:p>
          <a:p>
            <a:r>
              <a:rPr lang="en-US" sz="2000" b="0" i="0" u="none" strike="noStrike" dirty="0">
                <a:solidFill>
                  <a:srgbClr val="000000"/>
                </a:solidFill>
                <a:effectLst/>
                <a:latin typeface="Calibri" panose="020F0502020204030204" pitchFamily="34" charset="0"/>
                <a:cs typeface="Calibri" panose="020F0502020204030204" pitchFamily="34" charset="0"/>
              </a:rPr>
              <a:t>Beresford, P. (2019). Public participation in health and social care: Exploring the co-production of 	knowledge. Frontiers in Sociology, 41(3), pp 1-12. doi: 10.3389/fsoc.2018.00041</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26</a:t>
            </a:fld>
            <a:endParaRPr lang="en-US" dirty="0"/>
          </a:p>
        </p:txBody>
      </p:sp>
    </p:spTree>
    <p:extLst>
      <p:ext uri="{BB962C8B-B14F-4D97-AF65-F5344CB8AC3E}">
        <p14:creationId xmlns:p14="http://schemas.microsoft.com/office/powerpoint/2010/main" val="1245045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References Part 2</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9603" y="1797726"/>
            <a:ext cx="11567602" cy="2131029"/>
          </a:xfrm>
        </p:spPr>
        <p:txBody>
          <a:bodyPr/>
          <a:lstStyle/>
          <a:p>
            <a:r>
              <a:rPr lang="en-CA" sz="2000" b="0" i="0" u="none" strike="noStrike" dirty="0">
                <a:solidFill>
                  <a:srgbClr val="000000"/>
                </a:solidFill>
                <a:effectLst/>
                <a:latin typeface="Calibri" panose="020F0502020204030204" pitchFamily="34" charset="0"/>
                <a:cs typeface="Calibri" panose="020F0502020204030204" pitchFamily="34" charset="0"/>
              </a:rPr>
              <a:t>Bombard, Y., Ross Baker, G., Orlando, E., Fancott, C., Bahtia, P., Casalino, S., Onate, K., Denis, </a:t>
            </a:r>
            <a:r>
              <a:rPr lang="en-CA" sz="2000" b="0" i="0" u="none" strike="noStrike" dirty="0" err="1">
                <a:solidFill>
                  <a:srgbClr val="000000"/>
                </a:solidFill>
                <a:effectLst/>
                <a:latin typeface="Calibri" panose="020F0502020204030204" pitchFamily="34" charset="0"/>
                <a:cs typeface="Calibri" panose="020F0502020204030204" pitchFamily="34" charset="0"/>
              </a:rPr>
              <a:t>J.L</a:t>
            </a:r>
            <a:r>
              <a:rPr lang="en-CA" sz="2000" b="0" i="0" u="none" strike="noStrike" dirty="0">
                <a:solidFill>
                  <a:srgbClr val="000000"/>
                </a:solidFill>
                <a:effectLst/>
                <a:latin typeface="Calibri" panose="020F0502020204030204" pitchFamily="34" charset="0"/>
                <a:cs typeface="Calibri" panose="020F0502020204030204" pitchFamily="34" charset="0"/>
              </a:rPr>
              <a:t>., </a:t>
            </a:r>
            <a:r>
              <a:rPr lang="en-CA" sz="2000" b="0" i="0" u="none" strike="noStrike" dirty="0" err="1">
                <a:solidFill>
                  <a:srgbClr val="000000"/>
                </a:solidFill>
                <a:effectLst/>
                <a:latin typeface="Calibri" panose="020F0502020204030204" pitchFamily="34" charset="0"/>
                <a:cs typeface="Calibri" panose="020F0502020204030204" pitchFamily="34" charset="0"/>
              </a:rPr>
              <a:t>Pomey</a:t>
            </a:r>
            <a:r>
              <a:rPr lang="en-CA" sz="2000" b="0" i="0" u="none" strike="noStrike" dirty="0">
                <a:solidFill>
                  <a:srgbClr val="000000"/>
                </a:solidFill>
                <a:effectLst/>
                <a:latin typeface="Calibri" panose="020F0502020204030204" pitchFamily="34" charset="0"/>
                <a:cs typeface="Calibri" panose="020F0502020204030204" pitchFamily="34" charset="0"/>
              </a:rPr>
              <a:t>, 	M. (2018). Engaging patients to improve quality of care: a systematic review. Implementation 	Science, 13(98), 1-22.</a:t>
            </a:r>
          </a:p>
          <a:p>
            <a:r>
              <a:rPr lang="en-US" sz="2000" b="0" i="0" dirty="0">
                <a:solidFill>
                  <a:srgbClr val="3A3A3A"/>
                </a:solidFill>
                <a:effectLst/>
                <a:latin typeface="Calibri" panose="020F0502020204030204" pitchFamily="34" charset="0"/>
                <a:cs typeface="Calibri" panose="020F0502020204030204" pitchFamily="34" charset="0"/>
              </a:rPr>
              <a:t>Braun, V., &amp; Clarke, V. (2022). </a:t>
            </a:r>
            <a:r>
              <a:rPr lang="en-US" sz="2000" b="0" i="1" dirty="0">
                <a:solidFill>
                  <a:srgbClr val="3A3A3A"/>
                </a:solidFill>
                <a:effectLst/>
                <a:latin typeface="Calibri" panose="020F0502020204030204" pitchFamily="34" charset="0"/>
                <a:cs typeface="Calibri" panose="020F0502020204030204" pitchFamily="34" charset="0"/>
              </a:rPr>
              <a:t>Thematic analysis : a practical guide</a:t>
            </a:r>
            <a:r>
              <a:rPr lang="en-US" sz="2000" b="0" i="0" dirty="0">
                <a:solidFill>
                  <a:srgbClr val="3A3A3A"/>
                </a:solidFill>
                <a:effectLst/>
                <a:latin typeface="Calibri" panose="020F0502020204030204" pitchFamily="34" charset="0"/>
                <a:cs typeface="Calibri" panose="020F0502020204030204" pitchFamily="34" charset="0"/>
              </a:rPr>
              <a:t>. London: SAGE Publications Ltd.</a:t>
            </a:r>
            <a:endParaRPr lang="en-CA"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Carman, K., </a:t>
            </a:r>
            <a:r>
              <a:rPr lang="en-US" sz="2000" b="0" i="0" u="none" strike="noStrike" dirty="0" err="1">
                <a:solidFill>
                  <a:srgbClr val="000000"/>
                </a:solidFill>
                <a:effectLst/>
                <a:latin typeface="Calibri" panose="020F0502020204030204" pitchFamily="34" charset="0"/>
                <a:cs typeface="Calibri" panose="020F0502020204030204" pitchFamily="34" charset="0"/>
              </a:rPr>
              <a:t>Dardess</a:t>
            </a:r>
            <a:r>
              <a:rPr lang="en-US" sz="2000" b="0" i="0" u="none" strike="noStrike" dirty="0">
                <a:solidFill>
                  <a:srgbClr val="000000"/>
                </a:solidFill>
                <a:effectLst/>
                <a:latin typeface="Calibri" panose="020F0502020204030204" pitchFamily="34" charset="0"/>
                <a:cs typeface="Calibri" panose="020F0502020204030204" pitchFamily="34" charset="0"/>
              </a:rPr>
              <a:t>, P., Maurer, M., </a:t>
            </a:r>
            <a:r>
              <a:rPr lang="en-US" sz="2000" b="0" i="0" u="none" strike="noStrike" dirty="0" err="1">
                <a:solidFill>
                  <a:srgbClr val="000000"/>
                </a:solidFill>
                <a:effectLst/>
                <a:latin typeface="Calibri" panose="020F0502020204030204" pitchFamily="34" charset="0"/>
                <a:cs typeface="Calibri" panose="020F0502020204030204" pitchFamily="34" charset="0"/>
              </a:rPr>
              <a:t>Soafer</a:t>
            </a:r>
            <a:r>
              <a:rPr lang="en-US" sz="2000" b="0" i="0" u="none" strike="noStrike" dirty="0">
                <a:solidFill>
                  <a:srgbClr val="000000"/>
                </a:solidFill>
                <a:effectLst/>
                <a:latin typeface="Calibri" panose="020F0502020204030204" pitchFamily="34" charset="0"/>
                <a:cs typeface="Calibri" panose="020F0502020204030204" pitchFamily="34" charset="0"/>
              </a:rPr>
              <a:t>, S., Adams, K., Bechtel, C., &amp; Sweeney, J. (2013). Patient and 	family engagement: a framework for understanding the elements and developing interventions 	and policies. Health Affairs, 32(2), 223–231. </a:t>
            </a:r>
            <a:r>
              <a:rPr lang="en-US" sz="2000" b="0" i="0" u="none" strike="noStrike" dirty="0" err="1">
                <a:solidFill>
                  <a:srgbClr val="000000"/>
                </a:solidFill>
                <a:effectLst/>
                <a:latin typeface="Calibri" panose="020F0502020204030204" pitchFamily="34" charset="0"/>
                <a:cs typeface="Calibri" panose="020F0502020204030204" pitchFamily="34" charset="0"/>
              </a:rPr>
              <a:t>doi</a:t>
            </a:r>
            <a:r>
              <a:rPr lang="en-US" sz="2000" b="0" i="0" u="none" strike="noStrike" dirty="0">
                <a:solidFill>
                  <a:srgbClr val="000000"/>
                </a:solidFill>
                <a:effectLst/>
                <a:latin typeface="Calibri" panose="020F0502020204030204" pitchFamily="34" charset="0"/>
                <a:cs typeface="Calibri" panose="020F0502020204030204" pitchFamily="34" charset="0"/>
              </a:rPr>
              <a:t>: 10.1377/</a:t>
            </a:r>
            <a:r>
              <a:rPr lang="en-US" sz="2000" b="0" i="0" u="none" strike="noStrike" dirty="0" err="1">
                <a:solidFill>
                  <a:srgbClr val="000000"/>
                </a:solidFill>
                <a:effectLst/>
                <a:latin typeface="Calibri" panose="020F0502020204030204" pitchFamily="34" charset="0"/>
                <a:cs typeface="Calibri" panose="020F0502020204030204" pitchFamily="34" charset="0"/>
              </a:rPr>
              <a:t>hlthaff.2012.1133</a:t>
            </a:r>
            <a:r>
              <a:rPr lang="en-US" sz="2000" b="0" i="0" u="none" strike="noStrike" dirty="0">
                <a:solidFill>
                  <a:srgbClr val="000000"/>
                </a:solidFill>
                <a:effectLst/>
                <a:latin typeface="Calibri" panose="020F0502020204030204" pitchFamily="34" charset="0"/>
                <a:cs typeface="Calibri" panose="020F0502020204030204" pitchFamily="34" charset="0"/>
              </a:rPr>
              <a:t>.</a:t>
            </a:r>
          </a:p>
          <a:p>
            <a:r>
              <a:rPr lang="en-US" sz="2000" b="0" i="0" u="none" strike="noStrike" dirty="0">
                <a:solidFill>
                  <a:srgbClr val="000000"/>
                </a:solidFill>
                <a:effectLst/>
                <a:latin typeface="Calibri" panose="020F0502020204030204" pitchFamily="34" charset="0"/>
                <a:cs typeface="Calibri" panose="020F0502020204030204" pitchFamily="34" charset="0"/>
              </a:rPr>
              <a:t>Carr, S. (2004). Has service user participation made a difference to social care services? London: 	Social Care Institute for Excellence.</a:t>
            </a:r>
            <a:endParaRPr lang="en-CA" sz="2000" kern="1200" dirty="0">
              <a:effectLst/>
              <a:latin typeface="Calibri" panose="020F0502020204030204" pitchFamily="34" charset="0"/>
              <a:ea typeface="SimSun" panose="02010600030101010101" pitchFamily="2" charset="-122"/>
              <a:cs typeface="Calibri" panose="020F0502020204030204" pitchFamily="34" charset="0"/>
            </a:endParaRPr>
          </a:p>
          <a:p>
            <a:endParaRPr lang="en-US" sz="2000" dirty="0">
              <a:solidFill>
                <a:srgbClr val="000000"/>
              </a:solidFill>
              <a:effectLst/>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27</a:t>
            </a:fld>
            <a:endParaRPr lang="en-US" dirty="0"/>
          </a:p>
        </p:txBody>
      </p:sp>
    </p:spTree>
    <p:extLst>
      <p:ext uri="{BB962C8B-B14F-4D97-AF65-F5344CB8AC3E}">
        <p14:creationId xmlns:p14="http://schemas.microsoft.com/office/powerpoint/2010/main" val="36927604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References Part 3</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9603" y="1607465"/>
            <a:ext cx="11172793" cy="1963650"/>
          </a:xfrm>
        </p:spPr>
        <p:txBody>
          <a:bodyPr/>
          <a:lstStyle/>
          <a:p>
            <a:r>
              <a:rPr lang="en-US" sz="2000" b="0" i="0" dirty="0">
                <a:solidFill>
                  <a:srgbClr val="3A3A3A"/>
                </a:solidFill>
                <a:effectLst/>
                <a:latin typeface="Calibri" panose="020F0502020204030204" pitchFamily="34" charset="0"/>
                <a:cs typeface="Calibri" panose="020F0502020204030204" pitchFamily="34" charset="0"/>
              </a:rPr>
              <a:t>Clarke, V., &amp; Braun, V. (2018). Using thematic analysis in counselling and psychotherapy research: A 	critical reflection. </a:t>
            </a:r>
            <a:r>
              <a:rPr lang="en-US" sz="2000" b="0" i="1" dirty="0">
                <a:solidFill>
                  <a:srgbClr val="3A3A3A"/>
                </a:solidFill>
                <a:effectLst/>
                <a:latin typeface="Calibri" panose="020F0502020204030204" pitchFamily="34" charset="0"/>
                <a:cs typeface="Calibri" panose="020F0502020204030204" pitchFamily="34" charset="0"/>
              </a:rPr>
              <a:t>Counselling and Psychotherapy Research</a:t>
            </a:r>
            <a:r>
              <a:rPr lang="en-US" sz="2000" b="0" i="0" dirty="0">
                <a:solidFill>
                  <a:srgbClr val="3A3A3A"/>
                </a:solidFill>
                <a:effectLst/>
                <a:latin typeface="Calibri" panose="020F0502020204030204" pitchFamily="34" charset="0"/>
                <a:cs typeface="Calibri" panose="020F0502020204030204" pitchFamily="34" charset="0"/>
              </a:rPr>
              <a:t>, </a:t>
            </a:r>
            <a:r>
              <a:rPr lang="en-US" sz="2000" b="0" i="1" dirty="0">
                <a:solidFill>
                  <a:srgbClr val="3A3A3A"/>
                </a:solidFill>
                <a:effectLst/>
                <a:latin typeface="Calibri" panose="020F0502020204030204" pitchFamily="34" charset="0"/>
                <a:cs typeface="Calibri" panose="020F0502020204030204" pitchFamily="34" charset="0"/>
              </a:rPr>
              <a:t>18</a:t>
            </a:r>
            <a:r>
              <a:rPr lang="en-US" sz="2000" b="0" i="0" dirty="0">
                <a:solidFill>
                  <a:srgbClr val="3A3A3A"/>
                </a:solidFill>
                <a:effectLst/>
                <a:latin typeface="Calibri" panose="020F0502020204030204" pitchFamily="34" charset="0"/>
                <a:cs typeface="Calibri" panose="020F0502020204030204" pitchFamily="34" charset="0"/>
              </a:rPr>
              <a:t>(2), 107–110. 	</a:t>
            </a:r>
            <a:r>
              <a:rPr lang="en-US" sz="2000" b="0" i="0" dirty="0">
                <a:solidFill>
                  <a:srgbClr val="3A3A3A"/>
                </a:solidFill>
                <a:effectLst/>
                <a:latin typeface="Calibri" panose="020F0502020204030204" pitchFamily="34" charset="0"/>
                <a:cs typeface="Calibri" panose="020F0502020204030204" pitchFamily="34" charset="0"/>
                <a:hlinkClick r:id="rId3"/>
              </a:rPr>
              <a:t>https://doi.org/10.1002/capr.12165</a:t>
            </a:r>
            <a:endParaRPr lang="en-US" sz="2000" b="0" i="0" dirty="0">
              <a:solidFill>
                <a:srgbClr val="3A3A3A"/>
              </a:solidFill>
              <a:effectLst/>
              <a:latin typeface="Calibri" panose="020F0502020204030204" pitchFamily="34" charset="0"/>
              <a:cs typeface="Calibri" panose="020F0502020204030204" pitchFamily="34" charset="0"/>
            </a:endParaRPr>
          </a:p>
          <a:p>
            <a:r>
              <a:rPr lang="en-US" sz="2000" b="0" i="0" u="none" strike="noStrike" dirty="0" err="1">
                <a:solidFill>
                  <a:srgbClr val="000000"/>
                </a:solidFill>
                <a:effectLst/>
                <a:latin typeface="Calibri" panose="020F0502020204030204" pitchFamily="34" charset="0"/>
                <a:cs typeface="Calibri" panose="020F0502020204030204" pitchFamily="34" charset="0"/>
              </a:rPr>
              <a:t>Hardina</a:t>
            </a:r>
            <a:r>
              <a:rPr lang="en-US" sz="2000" b="0" i="0" u="none" strike="noStrike" dirty="0">
                <a:solidFill>
                  <a:srgbClr val="000000"/>
                </a:solidFill>
                <a:effectLst/>
                <a:latin typeface="Calibri" panose="020F0502020204030204" pitchFamily="34" charset="0"/>
                <a:cs typeface="Calibri" panose="020F0502020204030204" pitchFamily="34" charset="0"/>
              </a:rPr>
              <a:t>, D. (2003). Linking citizen participation to empowerment practice: A historical overview. 	Journal of Community Practice, 11(4), 11-38.</a:t>
            </a:r>
          </a:p>
          <a:p>
            <a:r>
              <a:rPr lang="en-US" sz="2000" b="0" i="0" u="none" strike="noStrike" dirty="0" err="1">
                <a:solidFill>
                  <a:srgbClr val="000000"/>
                </a:solidFill>
                <a:effectLst/>
                <a:latin typeface="Calibri" panose="020F0502020204030204" pitchFamily="34" charset="0"/>
                <a:cs typeface="Calibri" panose="020F0502020204030204" pitchFamily="34" charset="0"/>
              </a:rPr>
              <a:t>Hardina</a:t>
            </a:r>
            <a:r>
              <a:rPr lang="en-US" sz="2000" b="0" i="0" u="none" strike="noStrike" dirty="0">
                <a:solidFill>
                  <a:srgbClr val="000000"/>
                </a:solidFill>
                <a:effectLst/>
                <a:latin typeface="Calibri" panose="020F0502020204030204" pitchFamily="34" charset="0"/>
                <a:cs typeface="Calibri" panose="020F0502020204030204" pitchFamily="34" charset="0"/>
              </a:rPr>
              <a:t>, D. (2006). Strategies for citizen participation and empowerment in non-profit, community-	based organizations. Journal of the Community Development Society, 37(4), 4-17.</a:t>
            </a:r>
          </a:p>
          <a:p>
            <a:r>
              <a:rPr lang="en-US" sz="2000" b="0" i="0" u="none" strike="noStrike" dirty="0" err="1">
                <a:solidFill>
                  <a:srgbClr val="000000"/>
                </a:solidFill>
                <a:effectLst/>
                <a:latin typeface="Calibri" panose="020F0502020204030204" pitchFamily="34" charset="0"/>
                <a:cs typeface="Calibri" panose="020F0502020204030204" pitchFamily="34" charset="0"/>
              </a:rPr>
              <a:t>Kloos</a:t>
            </a:r>
            <a:r>
              <a:rPr lang="en-US" sz="2000" b="0" i="0" u="none" strike="noStrike" dirty="0">
                <a:solidFill>
                  <a:srgbClr val="000000"/>
                </a:solidFill>
                <a:effectLst/>
                <a:latin typeface="Calibri" panose="020F0502020204030204" pitchFamily="34" charset="0"/>
                <a:cs typeface="Calibri" panose="020F0502020204030204" pitchFamily="34" charset="0"/>
              </a:rPr>
              <a:t>, B., Ornelas, J., &amp; Nelson, G. (2014). Community Psychology History and Theory as Resources 	for Transformative Change in Community Mental Health. In B. O. </a:t>
            </a:r>
            <a:r>
              <a:rPr lang="en-US" sz="2000" b="0" i="0" u="none" strike="noStrike" dirty="0" err="1">
                <a:solidFill>
                  <a:srgbClr val="000000"/>
                </a:solidFill>
                <a:effectLst/>
                <a:latin typeface="Calibri" panose="020F0502020204030204" pitchFamily="34" charset="0"/>
                <a:cs typeface="Calibri" panose="020F0502020204030204" pitchFamily="34" charset="0"/>
              </a:rPr>
              <a:t>Kloos</a:t>
            </a:r>
            <a:r>
              <a:rPr lang="en-US" sz="2000" b="0" i="0" u="none" strike="noStrike" dirty="0">
                <a:solidFill>
                  <a:srgbClr val="000000"/>
                </a:solidFill>
                <a:effectLst/>
                <a:latin typeface="Calibri" panose="020F0502020204030204" pitchFamily="34" charset="0"/>
                <a:cs typeface="Calibri" panose="020F0502020204030204" pitchFamily="34" charset="0"/>
              </a:rPr>
              <a:t>, Community 	Psychology and Community Mental Health: Towards Transformative Change. </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28</a:t>
            </a:fld>
            <a:endParaRPr lang="en-US" dirty="0"/>
          </a:p>
        </p:txBody>
      </p:sp>
    </p:spTree>
    <p:extLst>
      <p:ext uri="{BB962C8B-B14F-4D97-AF65-F5344CB8AC3E}">
        <p14:creationId xmlns:p14="http://schemas.microsoft.com/office/powerpoint/2010/main" val="27708904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References Part 4</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320635" y="1667832"/>
            <a:ext cx="11780322" cy="1963650"/>
          </a:xfrm>
        </p:spPr>
        <p:txBody>
          <a:bodyPr/>
          <a:lstStyle/>
          <a:p>
            <a:r>
              <a:rPr lang="en-US" sz="2100" b="0" i="0" u="none" strike="noStrike" dirty="0">
                <a:solidFill>
                  <a:srgbClr val="000000"/>
                </a:solidFill>
                <a:effectLst/>
                <a:latin typeface="Calibri" panose="020F0502020204030204" pitchFamily="34" charset="0"/>
                <a:cs typeface="Calibri" panose="020F0502020204030204" pitchFamily="34" charset="0"/>
              </a:rPr>
              <a:t>Lord, J., </a:t>
            </a:r>
            <a:r>
              <a:rPr lang="en-US" sz="2100" b="0" i="0" u="none" strike="noStrike" dirty="0" err="1">
                <a:solidFill>
                  <a:srgbClr val="000000"/>
                </a:solidFill>
                <a:effectLst/>
                <a:latin typeface="Calibri" panose="020F0502020204030204" pitchFamily="34" charset="0"/>
                <a:cs typeface="Calibri" panose="020F0502020204030204" pitchFamily="34" charset="0"/>
              </a:rPr>
              <a:t>Ochocka</a:t>
            </a:r>
            <a:r>
              <a:rPr lang="en-US" sz="2100" b="0" i="0" u="none" strike="noStrike" dirty="0">
                <a:solidFill>
                  <a:srgbClr val="000000"/>
                </a:solidFill>
                <a:effectLst/>
                <a:latin typeface="Calibri" panose="020F0502020204030204" pitchFamily="34" charset="0"/>
                <a:cs typeface="Calibri" panose="020F0502020204030204" pitchFamily="34" charset="0"/>
              </a:rPr>
              <a:t>, J., </a:t>
            </a:r>
            <a:r>
              <a:rPr lang="en-US" sz="2100" b="0" i="0" u="none" strike="noStrike" dirty="0" err="1">
                <a:solidFill>
                  <a:srgbClr val="000000"/>
                </a:solidFill>
                <a:effectLst/>
                <a:latin typeface="Calibri" panose="020F0502020204030204" pitchFamily="34" charset="0"/>
                <a:cs typeface="Calibri" panose="020F0502020204030204" pitchFamily="34" charset="0"/>
              </a:rPr>
              <a:t>Czarny</a:t>
            </a:r>
            <a:r>
              <a:rPr lang="en-US" sz="2100" b="0" i="0" u="none" strike="noStrike" dirty="0">
                <a:solidFill>
                  <a:srgbClr val="000000"/>
                </a:solidFill>
                <a:effectLst/>
                <a:latin typeface="Calibri" panose="020F0502020204030204" pitchFamily="34" charset="0"/>
                <a:cs typeface="Calibri" panose="020F0502020204030204" pitchFamily="34" charset="0"/>
              </a:rPr>
              <a:t>, W., &amp; </a:t>
            </a:r>
            <a:r>
              <a:rPr lang="en-US" sz="2100" b="0" i="0" u="none" strike="noStrike" dirty="0" err="1">
                <a:solidFill>
                  <a:srgbClr val="000000"/>
                </a:solidFill>
                <a:effectLst/>
                <a:latin typeface="Calibri" panose="020F0502020204030204" pitchFamily="34" charset="0"/>
                <a:cs typeface="Calibri" panose="020F0502020204030204" pitchFamily="34" charset="0"/>
              </a:rPr>
              <a:t>MacGillivary</a:t>
            </a:r>
            <a:r>
              <a:rPr lang="en-US" sz="2100" b="0" i="0" u="none" strike="noStrike" dirty="0">
                <a:solidFill>
                  <a:srgbClr val="000000"/>
                </a:solidFill>
                <a:effectLst/>
                <a:latin typeface="Calibri" panose="020F0502020204030204" pitchFamily="34" charset="0"/>
                <a:cs typeface="Calibri" panose="020F0502020204030204" pitchFamily="34" charset="0"/>
              </a:rPr>
              <a:t>, H. (1998). Analysis of change within a mental health 	organization: A participatory process. Psychiatric Rehabilitation Journal, 21(4), 327-339.</a:t>
            </a:r>
          </a:p>
          <a:p>
            <a:r>
              <a:rPr lang="en-US" sz="2100" b="0" i="0" u="none" strike="noStrike" dirty="0">
                <a:solidFill>
                  <a:srgbClr val="000000"/>
                </a:solidFill>
                <a:effectLst/>
                <a:latin typeface="Calibri" panose="020F0502020204030204" pitchFamily="34" charset="0"/>
                <a:cs typeface="Calibri" panose="020F0502020204030204" pitchFamily="34" charset="0"/>
              </a:rPr>
              <a:t>Lord, J., &amp; Hutchinson, P. (2017). Pathways to inclusion: Building a new story with people and 	communities 3rd ed. . Concord, ON: </a:t>
            </a:r>
            <a:r>
              <a:rPr lang="en-US" sz="2100" b="0" i="0" u="none" strike="noStrike" dirty="0" err="1">
                <a:solidFill>
                  <a:srgbClr val="000000"/>
                </a:solidFill>
                <a:effectLst/>
                <a:latin typeface="Calibri" panose="020F0502020204030204" pitchFamily="34" charset="0"/>
                <a:cs typeface="Calibri" panose="020F0502020204030204" pitchFamily="34" charset="0"/>
              </a:rPr>
              <a:t>Captus</a:t>
            </a:r>
            <a:r>
              <a:rPr lang="en-US" sz="2100" b="0" i="0" u="none" strike="noStrike" dirty="0">
                <a:solidFill>
                  <a:srgbClr val="000000"/>
                </a:solidFill>
                <a:effectLst/>
                <a:latin typeface="Calibri" panose="020F0502020204030204" pitchFamily="34" charset="0"/>
                <a:cs typeface="Calibri" panose="020F0502020204030204" pitchFamily="34" charset="0"/>
              </a:rPr>
              <a:t> Press.</a:t>
            </a:r>
          </a:p>
          <a:p>
            <a:r>
              <a:rPr lang="en-US" sz="2100" b="0" i="0" u="none" strike="noStrike" dirty="0" err="1">
                <a:solidFill>
                  <a:srgbClr val="000000"/>
                </a:solidFill>
                <a:effectLst/>
                <a:latin typeface="Calibri" panose="020F0502020204030204" pitchFamily="34" charset="0"/>
                <a:cs typeface="Calibri" panose="020F0502020204030204" pitchFamily="34" charset="0"/>
              </a:rPr>
              <a:t>Maton</a:t>
            </a:r>
            <a:r>
              <a:rPr lang="en-US" sz="2100" b="0" i="0" u="none" strike="noStrike" dirty="0">
                <a:solidFill>
                  <a:srgbClr val="000000"/>
                </a:solidFill>
                <a:effectLst/>
                <a:latin typeface="Calibri" panose="020F0502020204030204" pitchFamily="34" charset="0"/>
                <a:cs typeface="Calibri" panose="020F0502020204030204" pitchFamily="34" charset="0"/>
              </a:rPr>
              <a:t>, K. (2008). Empowering community settings: Agents of individual development, community 	betterment, and positive social change. American Journal of Community Psychology, 41, 4-	21, DOI 10.1007/</a:t>
            </a:r>
            <a:r>
              <a:rPr lang="en-US" sz="2100" b="0" i="0" u="none" strike="noStrike" dirty="0" err="1">
                <a:solidFill>
                  <a:srgbClr val="000000"/>
                </a:solidFill>
                <a:effectLst/>
                <a:latin typeface="Calibri" panose="020F0502020204030204" pitchFamily="34" charset="0"/>
                <a:cs typeface="Calibri" panose="020F0502020204030204" pitchFamily="34" charset="0"/>
              </a:rPr>
              <a:t>s10464</a:t>
            </a:r>
            <a:r>
              <a:rPr lang="en-US" sz="2100" b="0" i="0" u="none" strike="noStrike" dirty="0">
                <a:solidFill>
                  <a:srgbClr val="000000"/>
                </a:solidFill>
                <a:effectLst/>
                <a:latin typeface="Calibri" panose="020F0502020204030204" pitchFamily="34" charset="0"/>
                <a:cs typeface="Calibri" panose="020F0502020204030204" pitchFamily="34" charset="0"/>
              </a:rPr>
              <a:t>-007-9148-6.</a:t>
            </a:r>
          </a:p>
          <a:p>
            <a:r>
              <a:rPr lang="en-US" sz="2100" kern="1200" dirty="0" err="1">
                <a:effectLst/>
                <a:latin typeface="Calibri" panose="020F0502020204030204" pitchFamily="34" charset="0"/>
                <a:ea typeface="SimSun" panose="02010600030101010101" pitchFamily="2" charset="-122"/>
                <a:cs typeface="Calibri" panose="020F0502020204030204" pitchFamily="34" charset="0"/>
              </a:rPr>
              <a:t>Nind</a:t>
            </a:r>
            <a:r>
              <a:rPr lang="en-US" sz="2100" kern="1200" dirty="0">
                <a:effectLst/>
                <a:latin typeface="Calibri" panose="020F0502020204030204" pitchFamily="34" charset="0"/>
                <a:ea typeface="SimSun" panose="02010600030101010101" pitchFamily="2" charset="-122"/>
                <a:cs typeface="Calibri" panose="020F0502020204030204" pitchFamily="34" charset="0"/>
              </a:rPr>
              <a:t>, M. (2014). </a:t>
            </a:r>
            <a:r>
              <a:rPr lang="en-US" sz="2100" i="1" kern="1200" dirty="0">
                <a:effectLst/>
                <a:latin typeface="Calibri" panose="020F0502020204030204" pitchFamily="34" charset="0"/>
                <a:ea typeface="SimSun" panose="02010600030101010101" pitchFamily="2" charset="-122"/>
                <a:cs typeface="Calibri" panose="020F0502020204030204" pitchFamily="34" charset="0"/>
              </a:rPr>
              <a:t>"Inclusive research defined." What is inclusive research?</a:t>
            </a:r>
            <a:r>
              <a:rPr lang="en-US" sz="2100" kern="1200" dirty="0">
                <a:effectLst/>
                <a:latin typeface="Calibri" panose="020F0502020204030204" pitchFamily="34" charset="0"/>
                <a:ea typeface="SimSun" panose="02010600030101010101" pitchFamily="2" charset="-122"/>
                <a:cs typeface="Calibri" panose="020F0502020204030204" pitchFamily="34" charset="0"/>
              </a:rPr>
              <a:t> London: Bloomsbury 	Academic.</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29</a:t>
            </a:fld>
            <a:endParaRPr lang="en-US" dirty="0"/>
          </a:p>
        </p:txBody>
      </p:sp>
    </p:spTree>
    <p:extLst>
      <p:ext uri="{BB962C8B-B14F-4D97-AF65-F5344CB8AC3E}">
        <p14:creationId xmlns:p14="http://schemas.microsoft.com/office/powerpoint/2010/main" val="1691916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Reminders</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2" y="1766138"/>
            <a:ext cx="10794668" cy="3325723"/>
          </a:xfrm>
        </p:spPr>
        <p:txBody>
          <a:bodyPr/>
          <a:lstStyle/>
          <a:p>
            <a:pPr marL="342900" indent="-342900" rtl="0" fontAlgn="ctr">
              <a:spcBef>
                <a:spcPts val="0"/>
              </a:spcBef>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Please use your space as needed. It is important to us that everyone feels comfortable and can fully participate during our presentation.</a:t>
            </a:r>
          </a:p>
          <a:p>
            <a:pPr marL="342900" indent="-342900" rtl="0" fontAlgn="ctr">
              <a:spcBef>
                <a:spcPts val="0"/>
              </a:spcBef>
              <a:spcAft>
                <a:spcPts val="0"/>
              </a:spcAft>
              <a:buFont typeface="Arial" panose="020B0604020202020204" pitchFamily="34" charset="0"/>
              <a:buChar char="•"/>
            </a:pPr>
            <a:endParaRPr lang="en-US" sz="2500" dirty="0">
              <a:solidFill>
                <a:srgbClr val="000000"/>
              </a:solidFill>
              <a:effectLst/>
              <a:latin typeface="Calibri" panose="020F0502020204030204" pitchFamily="34" charset="0"/>
              <a:cs typeface="Calibri" panose="020F0502020204030204" pitchFamily="34" charset="0"/>
            </a:endParaRPr>
          </a:p>
          <a:p>
            <a:pPr marL="342900" indent="-342900" fontAlgn="ctr">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You can find our slides along with the other posted slides on the Conference website. </a:t>
            </a:r>
          </a:p>
          <a:p>
            <a:pPr marL="342900" indent="-342900" fontAlgn="ctr">
              <a:spcAft>
                <a:spcPts val="0"/>
              </a:spcAft>
              <a:buFont typeface="Arial" panose="020B0604020202020204" pitchFamily="34" charset="0"/>
              <a:buChar char="•"/>
            </a:pPr>
            <a:endParaRPr lang="en-US" sz="2500" dirty="0">
              <a:solidFill>
                <a:srgbClr val="000000"/>
              </a:solidFill>
              <a:effectLst/>
              <a:latin typeface="Calibri" panose="020F0502020204030204" pitchFamily="34" charset="0"/>
              <a:cs typeface="Calibri" panose="020F0502020204030204" pitchFamily="34" charset="0"/>
            </a:endParaRPr>
          </a:p>
          <a:p>
            <a:pPr marL="342900" indent="-342900" fontAlgn="ctr">
              <a:spcAft>
                <a:spcPts val="0"/>
              </a:spcAft>
              <a:buFont typeface="Arial" panose="020B0604020202020204" pitchFamily="34" charset="0"/>
              <a:buChar char="•"/>
            </a:pPr>
            <a:r>
              <a:rPr lang="en-US" sz="2500" dirty="0">
                <a:solidFill>
                  <a:srgbClr val="000000"/>
                </a:solidFill>
                <a:effectLst/>
                <a:latin typeface="Calibri" panose="020F0502020204030204" pitchFamily="34" charset="0"/>
                <a:cs typeface="Calibri" panose="020F0502020204030204" pitchFamily="34" charset="0"/>
              </a:rPr>
              <a:t>In the slide notes, you can find a visual description of the slides and our main discussion points for that slide.</a:t>
            </a:r>
          </a:p>
          <a:p>
            <a:pPr fontAlgn="ctr">
              <a:spcAft>
                <a:spcPts val="0"/>
              </a:spcAft>
            </a:pPr>
            <a:endParaRPr lang="en-US" sz="2200" dirty="0">
              <a:solidFill>
                <a:srgbClr val="000000"/>
              </a:solidFill>
              <a:effectLst/>
              <a:latin typeface="Arial" panose="020B0604020202020204" pitchFamily="34" charset="0"/>
            </a:endParaRP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3</a:t>
            </a:fld>
            <a:endParaRPr lang="en-US" dirty="0"/>
          </a:p>
        </p:txBody>
      </p:sp>
    </p:spTree>
    <p:extLst>
      <p:ext uri="{BB962C8B-B14F-4D97-AF65-F5344CB8AC3E}">
        <p14:creationId xmlns:p14="http://schemas.microsoft.com/office/powerpoint/2010/main" val="29692247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References Part 5</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09603" y="1599345"/>
            <a:ext cx="11172793" cy="1963650"/>
          </a:xfrm>
        </p:spPr>
        <p:txBody>
          <a:bodyPr/>
          <a:lstStyle/>
          <a:p>
            <a:pPr indent="-457200"/>
            <a:r>
              <a:rPr lang="en-CA" sz="2000" b="0" i="0" u="none" strike="noStrike" dirty="0">
                <a:solidFill>
                  <a:srgbClr val="000000"/>
                </a:solidFill>
                <a:effectLst/>
                <a:latin typeface="Calibri" panose="020F0502020204030204" pitchFamily="34" charset="0"/>
                <a:cs typeface="Calibri" panose="020F0502020204030204" pitchFamily="34" charset="0"/>
              </a:rPr>
              <a:t>Nelson, G., </a:t>
            </a:r>
            <a:r>
              <a:rPr lang="en-CA" sz="2000" b="0" i="0" u="none" strike="noStrike" dirty="0" err="1">
                <a:solidFill>
                  <a:srgbClr val="000000"/>
                </a:solidFill>
                <a:effectLst/>
                <a:latin typeface="Calibri" panose="020F0502020204030204" pitchFamily="34" charset="0"/>
                <a:cs typeface="Calibri" panose="020F0502020204030204" pitchFamily="34" charset="0"/>
              </a:rPr>
              <a:t>Kloos</a:t>
            </a:r>
            <a:r>
              <a:rPr lang="en-CA" sz="2000" b="0" i="0" u="none" strike="noStrike" dirty="0">
                <a:solidFill>
                  <a:srgbClr val="000000"/>
                </a:solidFill>
                <a:effectLst/>
                <a:latin typeface="Calibri" panose="020F0502020204030204" pitchFamily="34" charset="0"/>
                <a:cs typeface="Calibri" panose="020F0502020204030204" pitchFamily="34" charset="0"/>
              </a:rPr>
              <a:t>, B., &amp; Ornelas, J. (2014). Transformative change in community mental health. In G. 	Nelson, B. </a:t>
            </a:r>
            <a:r>
              <a:rPr lang="en-CA" sz="2000" b="0" i="0" u="none" strike="noStrike" dirty="0" err="1">
                <a:solidFill>
                  <a:srgbClr val="000000"/>
                </a:solidFill>
                <a:effectLst/>
                <a:latin typeface="Calibri" panose="020F0502020204030204" pitchFamily="34" charset="0"/>
                <a:cs typeface="Calibri" panose="020F0502020204030204" pitchFamily="34" charset="0"/>
              </a:rPr>
              <a:t>Kloos</a:t>
            </a:r>
            <a:r>
              <a:rPr lang="en-CA" sz="2000" b="0" i="0" u="none" strike="noStrike" dirty="0">
                <a:solidFill>
                  <a:srgbClr val="000000"/>
                </a:solidFill>
                <a:effectLst/>
                <a:latin typeface="Calibri" panose="020F0502020204030204" pitchFamily="34" charset="0"/>
                <a:cs typeface="Calibri" panose="020F0502020204030204" pitchFamily="34" charset="0"/>
              </a:rPr>
              <a:t>, &amp; J. Ornelas, Community Psychology and Community Mental Health: 	Towards Transformative Change (pp. (pp. 3–20).</a:t>
            </a:r>
            <a:endParaRPr lang="en-CA" sz="2000" kern="1200" dirty="0">
              <a:effectLst/>
              <a:latin typeface="Calibri" panose="020F0502020204030204" pitchFamily="34" charset="0"/>
              <a:ea typeface="SimSun" panose="02010600030101010101" pitchFamily="2" charset="-122"/>
              <a:cs typeface="Calibri" panose="020F0502020204030204" pitchFamily="34" charset="0"/>
            </a:endParaRPr>
          </a:p>
          <a:p>
            <a:r>
              <a:rPr lang="en-US" sz="2000" dirty="0" err="1">
                <a:solidFill>
                  <a:srgbClr val="000000"/>
                </a:solidFill>
                <a:latin typeface="Calibri" panose="020F0502020204030204" pitchFamily="34" charset="0"/>
                <a:cs typeface="Calibri" panose="020F0502020204030204" pitchFamily="34" charset="0"/>
              </a:rPr>
              <a:t>Pancer</a:t>
            </a:r>
            <a:r>
              <a:rPr lang="en-US" sz="2000" b="0" i="0" u="none" strike="noStrike" dirty="0">
                <a:solidFill>
                  <a:srgbClr val="000000"/>
                </a:solidFill>
                <a:effectLst/>
                <a:latin typeface="Calibri" panose="020F0502020204030204" pitchFamily="34" charset="0"/>
                <a:cs typeface="Calibri" panose="020F0502020204030204" pitchFamily="34" charset="0"/>
              </a:rPr>
              <a:t>, M. (2015). The psychology of citizenship and civic engagement. Oxford University Press. 	</a:t>
            </a:r>
            <a:r>
              <a:rPr lang="en-US" sz="2000" b="0" i="0" u="none" strike="noStrike" dirty="0">
                <a:solidFill>
                  <a:srgbClr val="000000"/>
                </a:solidFill>
                <a:effectLst/>
                <a:latin typeface="Calibri" panose="020F0502020204030204" pitchFamily="34" charset="0"/>
                <a:cs typeface="Calibri" panose="020F0502020204030204" pitchFamily="34" charset="0"/>
                <a:hlinkClick r:id="rId3"/>
              </a:rPr>
              <a:t>https://doi.org/10.1093/acprof:oso/9780199752126.001.0001</a:t>
            </a:r>
            <a:r>
              <a:rPr lang="en-US" sz="2000" b="0" i="0" u="none" strike="noStrike" dirty="0">
                <a:solidFill>
                  <a:srgbClr val="000000"/>
                </a:solidFill>
                <a:effectLst/>
                <a:latin typeface="Calibri" panose="020F0502020204030204" pitchFamily="34" charset="0"/>
                <a:cs typeface="Calibri" panose="020F0502020204030204" pitchFamily="34" charset="0"/>
              </a:rPr>
              <a:t>.</a:t>
            </a:r>
          </a:p>
          <a:p>
            <a:r>
              <a:rPr lang="en-US" sz="2000" dirty="0">
                <a:solidFill>
                  <a:srgbClr val="000000"/>
                </a:solidFill>
                <a:latin typeface="Calibri" panose="020F0502020204030204" pitchFamily="34" charset="0"/>
                <a:cs typeface="Calibri" panose="020F0502020204030204" pitchFamily="34" charset="0"/>
              </a:rPr>
              <a:t>Walmsley, J., &amp; Johnson, K. (2003). Inclusive research with people with learning disabilities past, 	present, and futures. Philadelphia, PA ;: J. Kingsley Publishers.</a:t>
            </a:r>
          </a:p>
          <a:p>
            <a:r>
              <a:rPr lang="en-US" sz="2000" b="0" i="0" u="none" strike="noStrike" dirty="0">
                <a:solidFill>
                  <a:srgbClr val="000000"/>
                </a:solidFill>
                <a:effectLst/>
                <a:latin typeface="Calibri" panose="020F0502020204030204" pitchFamily="34" charset="0"/>
                <a:cs typeface="Calibri" panose="020F0502020204030204" pitchFamily="34" charset="0"/>
              </a:rPr>
              <a:t>Zimmerman, M. (2000). Empowerment theory: Psychological, organizational, and community levels 	of analysis. In J. Rappaport, &amp; E. Seidman, Handbook of community psychology (pp. 43-64). 	New York: Kluwer Academic/Plenum Publishers.</a:t>
            </a:r>
            <a:endParaRPr lang="en-CA" sz="2000" kern="1200" dirty="0">
              <a:effectLst/>
              <a:latin typeface="Calibri" panose="020F0502020204030204" pitchFamily="34" charset="0"/>
              <a:ea typeface="SimSun" panose="02010600030101010101" pitchFamily="2" charset="-122"/>
              <a:cs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30</a:t>
            </a:fld>
            <a:endParaRPr lang="en-US" dirty="0"/>
          </a:p>
        </p:txBody>
      </p:sp>
    </p:spTree>
    <p:extLst>
      <p:ext uri="{BB962C8B-B14F-4D97-AF65-F5344CB8AC3E}">
        <p14:creationId xmlns:p14="http://schemas.microsoft.com/office/powerpoint/2010/main" val="156495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Reminders Continued</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2" y="1766138"/>
            <a:ext cx="10794668" cy="3325723"/>
          </a:xfrm>
        </p:spPr>
        <p:txBody>
          <a:bodyPr/>
          <a:lstStyle/>
          <a:p>
            <a:pPr marL="342900" indent="-342900" rtl="0" fontAlgn="ctr">
              <a:spcBef>
                <a:spcPts val="0"/>
              </a:spcBef>
              <a:spcAft>
                <a:spcPts val="0"/>
              </a:spcAft>
              <a:buFont typeface="Arial" panose="020B0604020202020204" pitchFamily="34" charset="0"/>
              <a:buChar char="•"/>
            </a:pPr>
            <a:r>
              <a:rPr lang="en-US" sz="2500" dirty="0">
                <a:solidFill>
                  <a:srgbClr val="000000"/>
                </a:solidFill>
                <a:latin typeface="Calibri" panose="020F0502020204030204" pitchFamily="34" charset="0"/>
                <a:cs typeface="Calibri" panose="020F0502020204030204" pitchFamily="34" charset="0"/>
              </a:rPr>
              <a:t>If you have any questions or miss anything, you can email Kaylagh at </a:t>
            </a:r>
            <a:r>
              <a:rPr lang="en-US" sz="2500" u="sng" dirty="0">
                <a:solidFill>
                  <a:srgbClr val="000000"/>
                </a:solidFill>
                <a:latin typeface="Calibri" panose="020F0502020204030204" pitchFamily="34" charset="0"/>
                <a:cs typeface="Calibri" panose="020F0502020204030204" pitchFamily="34" charset="0"/>
              </a:rPr>
              <a:t>kayvanwyck@gmail.com</a:t>
            </a:r>
            <a:r>
              <a:rPr lang="en-US" sz="2500" dirty="0">
                <a:solidFill>
                  <a:srgbClr val="000000"/>
                </a:solidFill>
                <a:latin typeface="Calibri" panose="020F0502020204030204" pitchFamily="34" charset="0"/>
                <a:cs typeface="Calibri" panose="020F0502020204030204" pitchFamily="34" charset="0"/>
              </a:rPr>
              <a:t>. We would love to hear from you to answer any questions and discuss our research further. </a:t>
            </a:r>
          </a:p>
          <a:p>
            <a:pPr rtl="0" fontAlgn="ctr">
              <a:spcBef>
                <a:spcPts val="0"/>
              </a:spcBef>
              <a:spcAft>
                <a:spcPts val="0"/>
              </a:spcAft>
            </a:pPr>
            <a:endParaRPr lang="en-US" sz="2500" dirty="0">
              <a:solidFill>
                <a:srgbClr val="000000"/>
              </a:solidFill>
              <a:latin typeface="Calibri" panose="020F0502020204030204" pitchFamily="34" charset="0"/>
              <a:cs typeface="Calibri" panose="020F0502020204030204" pitchFamily="34" charset="0"/>
            </a:endParaRPr>
          </a:p>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cs typeface="Calibri" panose="020F0502020204030204" pitchFamily="34" charset="0"/>
              </a:rPr>
              <a:t>We will use the term people labeled with developmental disabilities. The advocate researchers felt that was the most respectful way they wanted to be identified. </a:t>
            </a:r>
          </a:p>
          <a:p>
            <a:pPr fontAlgn="ctr">
              <a:spcAft>
                <a:spcPts val="0"/>
              </a:spcAft>
              <a:buFont typeface="Arial" panose="020B0604020202020204" pitchFamily="34" charset="0"/>
              <a:buChar char="•"/>
            </a:pPr>
            <a:endParaRPr lang="en-US" sz="2200" dirty="0">
              <a:solidFill>
                <a:srgbClr val="000000"/>
              </a:solidFill>
              <a:effectLst/>
              <a:latin typeface="Arial" panose="020B0604020202020204" pitchFamily="34" charset="0"/>
            </a:endParaRP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fld id="{F91729D4-A164-47A3-830D-E792BCE699E4}" type="slidenum">
              <a:rPr lang="en-US" smtClean="0"/>
              <a:pPr/>
              <a:t>4</a:t>
            </a:fld>
            <a:endParaRPr lang="en-US" dirty="0"/>
          </a:p>
        </p:txBody>
      </p:sp>
    </p:spTree>
    <p:extLst>
      <p:ext uri="{BB962C8B-B14F-4D97-AF65-F5344CB8AC3E}">
        <p14:creationId xmlns:p14="http://schemas.microsoft.com/office/powerpoint/2010/main" val="314323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What is service user participation? </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559132" y="1766138"/>
            <a:ext cx="10794668" cy="3325723"/>
          </a:xfrm>
        </p:spPr>
        <p:txBody>
          <a:bodyPr/>
          <a:lstStyle/>
          <a:p>
            <a:pPr rtl="0" fontAlgn="ctr">
              <a:spcBef>
                <a:spcPts val="0"/>
              </a:spcBef>
              <a:spcAft>
                <a:spcPts val="0"/>
              </a:spcAft>
            </a:pPr>
            <a:r>
              <a:rPr lang="en-US" sz="3200" dirty="0">
                <a:solidFill>
                  <a:srgbClr val="000000"/>
                </a:solidFill>
                <a:latin typeface="Calibri" panose="020F0502020204030204" pitchFamily="34" charset="0"/>
              </a:rPr>
              <a:t>Service user participation is w</a:t>
            </a:r>
            <a:r>
              <a:rPr lang="en-US" sz="3200" dirty="0">
                <a:solidFill>
                  <a:srgbClr val="000000"/>
                </a:solidFill>
                <a:effectLst/>
                <a:latin typeface="Calibri" panose="020F0502020204030204" pitchFamily="34" charset="0"/>
              </a:rPr>
              <a:t>hen people who use services:</a:t>
            </a:r>
          </a:p>
          <a:p>
            <a:pPr marL="742950" lvl="1" indent="-285750" rtl="0" fontAlgn="ctr">
              <a:lnSpc>
                <a:spcPct val="150000"/>
              </a:lnSpc>
              <a:spcBef>
                <a:spcPts val="0"/>
              </a:spcBef>
              <a:spcAft>
                <a:spcPts val="0"/>
              </a:spcAft>
              <a:buFont typeface="Arial" panose="020B0604020202020204" pitchFamily="34" charset="0"/>
              <a:buChar char="•"/>
            </a:pPr>
            <a:r>
              <a:rPr lang="en-US" sz="3200" dirty="0">
                <a:solidFill>
                  <a:srgbClr val="000000"/>
                </a:solidFill>
                <a:effectLst/>
                <a:latin typeface="Calibri" panose="020F0502020204030204" pitchFamily="34" charset="0"/>
              </a:rPr>
              <a:t> Provide input and ideas about services.</a:t>
            </a:r>
          </a:p>
          <a:p>
            <a:pPr marL="742950" lvl="1" indent="-285750" rtl="0" fontAlgn="ctr">
              <a:lnSpc>
                <a:spcPct val="150000"/>
              </a:lnSpc>
              <a:spcBef>
                <a:spcPts val="0"/>
              </a:spcBef>
              <a:spcAft>
                <a:spcPts val="0"/>
              </a:spcAft>
              <a:buFont typeface="Arial" panose="020B0604020202020204" pitchFamily="34" charset="0"/>
              <a:buChar char="•"/>
            </a:pPr>
            <a:r>
              <a:rPr lang="en-US" sz="3200" dirty="0">
                <a:solidFill>
                  <a:srgbClr val="000000"/>
                </a:solidFill>
                <a:effectLst/>
                <a:latin typeface="Calibri" panose="020F0502020204030204" pitchFamily="34" charset="0"/>
              </a:rPr>
              <a:t> Help to design and plan new services.</a:t>
            </a:r>
          </a:p>
          <a:p>
            <a:pPr marL="742950" lvl="1" indent="-285750" rtl="0" fontAlgn="ctr">
              <a:lnSpc>
                <a:spcPct val="150000"/>
              </a:lnSpc>
              <a:spcBef>
                <a:spcPts val="0"/>
              </a:spcBef>
              <a:spcAft>
                <a:spcPts val="0"/>
              </a:spcAft>
              <a:buFont typeface="Arial" panose="020B0604020202020204" pitchFamily="34" charset="0"/>
              <a:buChar char="•"/>
            </a:pPr>
            <a:r>
              <a:rPr lang="en-US" sz="3200" dirty="0">
                <a:solidFill>
                  <a:srgbClr val="000000"/>
                </a:solidFill>
                <a:effectLst/>
                <a:latin typeface="Calibri" panose="020F0502020204030204" pitchFamily="34" charset="0"/>
              </a:rPr>
              <a:t>and help to assess and improve existing services. </a:t>
            </a:r>
          </a:p>
          <a:p>
            <a:pPr fontAlgn="ctr">
              <a:spcAft>
                <a:spcPts val="0"/>
              </a:spcAft>
              <a:buFont typeface="Arial" panose="020B0604020202020204" pitchFamily="34" charset="0"/>
              <a:buChar char="•"/>
            </a:pPr>
            <a:endParaRPr lang="en-US" sz="2200" dirty="0">
              <a:solidFill>
                <a:srgbClr val="000000"/>
              </a:solidFill>
              <a:effectLst/>
              <a:latin typeface="Arial" panose="020B0604020202020204" pitchFamily="34" charset="0"/>
            </a:endParaRPr>
          </a:p>
          <a:p>
            <a:pPr rtl="0" fontAlgn="ctr">
              <a:spcBef>
                <a:spcPts val="0"/>
              </a:spcBef>
              <a:spcAft>
                <a:spcPts val="0"/>
              </a:spcAft>
              <a:buFont typeface="Arial" panose="020B0604020202020204" pitchFamily="34" charset="0"/>
              <a:buChar char="•"/>
            </a:pPr>
            <a:endParaRPr lang="en-US" sz="2200" dirty="0">
              <a:solidFill>
                <a:srgbClr val="000000"/>
              </a:solidFill>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008219" y="6381549"/>
            <a:ext cx="3345581" cy="339926"/>
          </a:xfrm>
        </p:spPr>
        <p:txBody>
          <a:bodyPr/>
          <a:lstStyle/>
          <a:p>
            <a:r>
              <a:rPr lang="en-US" dirty="0"/>
              <a:t>Vanwyck and Halar, April 2022   </a:t>
            </a:r>
            <a:fld id="{F91729D4-A164-47A3-830D-E792BCE699E4}" type="slidenum">
              <a:rPr lang="en-US" smtClean="0"/>
              <a:pPr/>
              <a:t>5</a:t>
            </a:fld>
            <a:endParaRPr lang="en-US" dirty="0"/>
          </a:p>
        </p:txBody>
      </p:sp>
    </p:spTree>
    <p:extLst>
      <p:ext uri="{BB962C8B-B14F-4D97-AF65-F5344CB8AC3E}">
        <p14:creationId xmlns:p14="http://schemas.microsoft.com/office/powerpoint/2010/main" val="2907909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Why did we want to study this?</a:t>
            </a:r>
            <a:endParaRPr lang="en-US" dirty="0">
              <a:solidFill>
                <a:schemeClr val="tx1"/>
              </a:solidFill>
            </a:endParaRP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488288" y="1590148"/>
            <a:ext cx="5938568" cy="3325723"/>
          </a:xfrm>
        </p:spPr>
        <p:txBody>
          <a:bodyPr/>
          <a:lstStyle/>
          <a:p>
            <a:pPr lvl="1" fontAlgn="ctr">
              <a:lnSpc>
                <a:spcPct val="150000"/>
              </a:lnSpc>
              <a:spcBef>
                <a:spcPts val="0"/>
              </a:spcBef>
            </a:pPr>
            <a:r>
              <a:rPr lang="en-US" sz="2500" i="0" dirty="0">
                <a:solidFill>
                  <a:srgbClr val="000000"/>
                </a:solidFill>
                <a:effectLst/>
                <a:latin typeface="Calibri" panose="020F0502020204030204" pitchFamily="34" charset="0"/>
                <a:cs typeface="Calibri" panose="020F0502020204030204" pitchFamily="34" charset="0"/>
              </a:rPr>
              <a:t>Being more involved in our organization was important to us as self-advocates.</a:t>
            </a:r>
            <a:endParaRPr lang="en-CA" sz="2500" i="0" dirty="0">
              <a:effectLst/>
              <a:latin typeface="Calibri" panose="020F0502020204030204" pitchFamily="34" charset="0"/>
              <a:cs typeface="Calibri" panose="020F0502020204030204" pitchFamily="34" charset="0"/>
            </a:endParaRPr>
          </a:p>
        </p:txBody>
      </p:sp>
      <p:sp>
        <p:nvSpPr>
          <p:cNvPr id="27" name="Text Placeholder 26">
            <a:extLst>
              <a:ext uri="{FF2B5EF4-FFF2-40B4-BE49-F238E27FC236}">
                <a16:creationId xmlns:a16="http://schemas.microsoft.com/office/drawing/2014/main" id="{9533EAD8-15C8-4D9C-8F69-670982F52391}"/>
              </a:ext>
            </a:extLst>
          </p:cNvPr>
          <p:cNvSpPr>
            <a:spLocks noGrp="1"/>
          </p:cNvSpPr>
          <p:nvPr>
            <p:ph type="body" sz="quarter" idx="20"/>
          </p:nvPr>
        </p:nvSpPr>
        <p:spPr>
          <a:xfrm>
            <a:off x="7093633" y="1766138"/>
            <a:ext cx="3928808" cy="3325723"/>
          </a:xfrm>
        </p:spPr>
        <p:txBody>
          <a:bodyPr/>
          <a:lstStyle/>
          <a:p>
            <a:pPr marL="457200" lvl="1" indent="0" rtl="0" fontAlgn="ctr">
              <a:spcBef>
                <a:spcPts val="0"/>
              </a:spcBef>
              <a:spcAft>
                <a:spcPts val="0"/>
              </a:spcAft>
              <a:buNone/>
            </a:pPr>
            <a:r>
              <a:rPr lang="en-US" sz="2800" i="0" dirty="0">
                <a:solidFill>
                  <a:schemeClr val="tx2"/>
                </a:solidFill>
                <a:effectLst/>
                <a:latin typeface="Calibri" panose="020F0502020204030204" pitchFamily="34" charset="0"/>
              </a:rPr>
              <a:t>“We want to have more choice and control over our lives and our support…we also need a seat at the table. Let us advocate with you. Let us be more involved. We’re in this together” - Dzidra</a:t>
            </a:r>
          </a:p>
        </p:txBody>
      </p:sp>
      <p:sp>
        <p:nvSpPr>
          <p:cNvPr id="12" name="Text Placeholder 22">
            <a:extLst>
              <a:ext uri="{FF2B5EF4-FFF2-40B4-BE49-F238E27FC236}">
                <a16:creationId xmlns:a16="http://schemas.microsoft.com/office/drawing/2014/main" id="{70AA650A-B84A-4DF6-A3CF-32CE5E1FDEA3}"/>
              </a:ext>
            </a:extLst>
          </p:cNvPr>
          <p:cNvSpPr txBox="1">
            <a:spLocks/>
          </p:cNvSpPr>
          <p:nvPr/>
        </p:nvSpPr>
        <p:spPr>
          <a:xfrm>
            <a:off x="424654" y="3274239"/>
            <a:ext cx="5938568" cy="3325723"/>
          </a:xfrm>
          <a:prstGeom prst="rect">
            <a:avLst/>
          </a:prstGeom>
        </p:spPr>
        <p:txBody>
          <a:bodyPr/>
          <a:lstStyle>
            <a:lvl1pPr marL="0" indent="0" algn="l" defTabSz="914400" rtl="0" eaLnBrk="1" latinLnBrk="0" hangingPunct="1">
              <a:lnSpc>
                <a:spcPct val="150000"/>
              </a:lnSpc>
              <a:spcBef>
                <a:spcPts val="0"/>
              </a:spcBef>
              <a:spcAft>
                <a:spcPts val="1200"/>
              </a:spcAft>
              <a:buFont typeface="Segoe UI Light" panose="020B0502040204020203"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lvl="1" indent="-285750" rtl="0" fontAlgn="ctr">
              <a:lnSpc>
                <a:spcPct val="150000"/>
              </a:lnSpc>
              <a:spcBef>
                <a:spcPts val="0"/>
              </a:spcBef>
              <a:spcAft>
                <a:spcPts val="0"/>
              </a:spcAft>
              <a:buFont typeface="Arial" panose="020B0604020202020204" pitchFamily="34" charset="0"/>
              <a:buChar char="•"/>
            </a:pPr>
            <a:r>
              <a:rPr lang="en-US" sz="2500" dirty="0">
                <a:solidFill>
                  <a:srgbClr val="000000"/>
                </a:solidFill>
                <a:latin typeface="Calibri" panose="020F0502020204030204" pitchFamily="34" charset="0"/>
                <a:cs typeface="Calibri" panose="020F0502020204030204" pitchFamily="34" charset="0"/>
              </a:rPr>
              <a:t>We wondered how service users could be more involved in developmental services organizations. </a:t>
            </a:r>
          </a:p>
          <a:p>
            <a:pPr marL="742950" lvl="1" indent="-285750" rtl="0" fontAlgn="ctr">
              <a:lnSpc>
                <a:spcPct val="150000"/>
              </a:lnSpc>
              <a:spcBef>
                <a:spcPts val="0"/>
              </a:spcBef>
              <a:spcAft>
                <a:spcPts val="800"/>
              </a:spcAft>
              <a:buFont typeface="Arial" panose="020B0604020202020204" pitchFamily="34" charset="0"/>
              <a:buChar char="•"/>
            </a:pPr>
            <a:r>
              <a:rPr lang="en-US" sz="2500" dirty="0">
                <a:solidFill>
                  <a:srgbClr val="000000"/>
                </a:solidFill>
                <a:latin typeface="Calibri" panose="020F0502020204030204" pitchFamily="34" charset="0"/>
                <a:cs typeface="Calibri" panose="020F0502020204030204" pitchFamily="34" charset="0"/>
              </a:rPr>
              <a:t>Our research was about discovering that.</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r>
              <a:rPr lang="en-US" dirty="0"/>
              <a:t>Vanwyck &amp; </a:t>
            </a:r>
            <a:r>
              <a:rPr lang="en-US" dirty="0" err="1"/>
              <a:t>halar</a:t>
            </a:r>
            <a:r>
              <a:rPr lang="en-US" dirty="0"/>
              <a:t>, April 2022   </a:t>
            </a:r>
            <a:fld id="{F91729D4-A164-47A3-830D-E792BCE699E4}" type="slidenum">
              <a:rPr lang="en-US" smtClean="0"/>
              <a:pPr/>
              <a:t>6</a:t>
            </a:fld>
            <a:endParaRPr lang="en-US" dirty="0"/>
          </a:p>
        </p:txBody>
      </p:sp>
    </p:spTree>
    <p:extLst>
      <p:ext uri="{BB962C8B-B14F-4D97-AF65-F5344CB8AC3E}">
        <p14:creationId xmlns:p14="http://schemas.microsoft.com/office/powerpoint/2010/main" val="2333130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594711"/>
            <a:ext cx="10515600" cy="726137"/>
          </a:xfrm>
        </p:spPr>
        <p:txBody>
          <a:bodyPr/>
          <a:lstStyle/>
          <a:p>
            <a:r>
              <a:rPr lang="en-US" dirty="0">
                <a:solidFill>
                  <a:schemeClr val="tx1"/>
                </a:solidFill>
              </a:rPr>
              <a:t>				</a:t>
            </a:r>
            <a:r>
              <a:rPr lang="en-US" cap="none" dirty="0">
                <a:solidFill>
                  <a:schemeClr val="tx1"/>
                </a:solidFill>
              </a:rPr>
              <a:t>Theory and research question </a:t>
            </a:r>
            <a:endParaRPr lang="en-US" dirty="0">
              <a:solidFill>
                <a:schemeClr val="tx1"/>
              </a:solidFill>
            </a:endParaRPr>
          </a:p>
        </p:txBody>
      </p:sp>
      <p:sp>
        <p:nvSpPr>
          <p:cNvPr id="7" name="Text Placeholder 25">
            <a:extLst>
              <a:ext uri="{FF2B5EF4-FFF2-40B4-BE49-F238E27FC236}">
                <a16:creationId xmlns:a16="http://schemas.microsoft.com/office/drawing/2014/main" id="{1D443EFC-9A89-40B8-B45E-CC37051176ED}"/>
              </a:ext>
            </a:extLst>
          </p:cNvPr>
          <p:cNvSpPr txBox="1">
            <a:spLocks/>
          </p:cNvSpPr>
          <p:nvPr/>
        </p:nvSpPr>
        <p:spPr>
          <a:xfrm>
            <a:off x="738798" y="1757613"/>
            <a:ext cx="4740778" cy="42236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200" baseline="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accent5">
                    <a:lumMod val="50000"/>
                  </a:schemeClr>
                </a:solidFill>
              </a:rPr>
              <a:t>Collaborative Partnerships</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738798" y="2198597"/>
            <a:ext cx="5315613" cy="3325723"/>
          </a:xfrm>
        </p:spPr>
        <p:txBody>
          <a:bodyPr/>
          <a:lstStyle/>
          <a:p>
            <a:pPr indent="-228600" fontAlgn="ctr">
              <a:spcAft>
                <a:spcPts val="0"/>
              </a:spcAft>
            </a:pPr>
            <a:r>
              <a:rPr lang="en-CA" sz="2500" spc="50" dirty="0">
                <a:solidFill>
                  <a:srgbClr val="000000"/>
                </a:solidFill>
                <a:latin typeface="Calibri" panose="020F0502020204030204" pitchFamily="34" charset="0"/>
              </a:rPr>
              <a:t>When organizations partner together and share power with service users through participatory decision-making, shared leadership, and opportunities to participate with influence. </a:t>
            </a:r>
          </a:p>
        </p:txBody>
      </p:sp>
      <p:sp>
        <p:nvSpPr>
          <p:cNvPr id="6" name="Text Placeholder 25">
            <a:extLst>
              <a:ext uri="{FF2B5EF4-FFF2-40B4-BE49-F238E27FC236}">
                <a16:creationId xmlns:a16="http://schemas.microsoft.com/office/drawing/2014/main" id="{E1C87F35-49F4-47AB-9611-D3322ADDFF0B}"/>
              </a:ext>
            </a:extLst>
          </p:cNvPr>
          <p:cNvSpPr txBox="1">
            <a:spLocks/>
          </p:cNvSpPr>
          <p:nvPr/>
        </p:nvSpPr>
        <p:spPr>
          <a:xfrm>
            <a:off x="6375400" y="1757612"/>
            <a:ext cx="3515704" cy="42236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200" baseline="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accent5">
                    <a:lumMod val="50000"/>
                  </a:schemeClr>
                </a:solidFill>
              </a:rPr>
              <a:t>Research Question</a:t>
            </a:r>
          </a:p>
        </p:txBody>
      </p:sp>
      <p:sp>
        <p:nvSpPr>
          <p:cNvPr id="27" name="Text Placeholder 26">
            <a:extLst>
              <a:ext uri="{FF2B5EF4-FFF2-40B4-BE49-F238E27FC236}">
                <a16:creationId xmlns:a16="http://schemas.microsoft.com/office/drawing/2014/main" id="{9533EAD8-15C8-4D9C-8F69-670982F52391}"/>
              </a:ext>
            </a:extLst>
          </p:cNvPr>
          <p:cNvSpPr>
            <a:spLocks noGrp="1"/>
          </p:cNvSpPr>
          <p:nvPr>
            <p:ph type="body" sz="quarter" idx="20"/>
          </p:nvPr>
        </p:nvSpPr>
        <p:spPr>
          <a:xfrm>
            <a:off x="6375400" y="2198597"/>
            <a:ext cx="4978400" cy="3325723"/>
          </a:xfrm>
        </p:spPr>
        <p:txBody>
          <a:bodyPr/>
          <a:lstStyle/>
          <a:p>
            <a:pPr rtl="0" fontAlgn="ctr">
              <a:spcBef>
                <a:spcPts val="0"/>
              </a:spcBef>
              <a:spcAft>
                <a:spcPts val="0"/>
              </a:spcAft>
            </a:pPr>
            <a:r>
              <a:rPr lang="en-CA" sz="2500" dirty="0">
                <a:solidFill>
                  <a:srgbClr val="000000"/>
                </a:solidFill>
                <a:latin typeface="Calibri" panose="020F0502020204030204" pitchFamily="34" charset="0"/>
              </a:rPr>
              <a:t>H</a:t>
            </a:r>
            <a:r>
              <a:rPr lang="en-CA" sz="2500" b="0" i="0" dirty="0">
                <a:solidFill>
                  <a:srgbClr val="000000"/>
                </a:solidFill>
                <a:effectLst/>
                <a:latin typeface="Calibri" panose="020F0502020204030204" pitchFamily="34" charset="0"/>
              </a:rPr>
              <a:t>ow can service users labeled with developmental disabilities collaborate in partnership with developmental services organizations to best meet their goals for inclusion?</a:t>
            </a:r>
            <a:endParaRPr lang="en-CA" sz="2500" b="0" i="0" dirty="0">
              <a:effectLst/>
              <a:latin typeface="Calibri" panose="020F0502020204030204" pitchFamily="34" charset="0"/>
            </a:endParaRP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r>
              <a:rPr lang="en-US" dirty="0"/>
              <a:t>Vanwyck &amp; Halar, April 2022   </a:t>
            </a:r>
            <a:fld id="{F91729D4-A164-47A3-830D-E792BCE699E4}" type="slidenum">
              <a:rPr lang="en-US" smtClean="0"/>
              <a:pPr/>
              <a:t>7</a:t>
            </a:fld>
            <a:endParaRPr lang="en-US" dirty="0"/>
          </a:p>
        </p:txBody>
      </p:sp>
    </p:spTree>
    <p:extLst>
      <p:ext uri="{BB962C8B-B14F-4D97-AF65-F5344CB8AC3E}">
        <p14:creationId xmlns:p14="http://schemas.microsoft.com/office/powerpoint/2010/main" val="293758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dirty="0">
                <a:solidFill>
                  <a:schemeClr val="tx1"/>
                </a:solidFill>
              </a:rPr>
              <a:t>				</a:t>
            </a:r>
            <a:r>
              <a:rPr lang="en-US" cap="none" dirty="0">
                <a:solidFill>
                  <a:schemeClr val="tx1"/>
                </a:solidFill>
              </a:rPr>
              <a:t>Research design</a:t>
            </a:r>
            <a:endParaRPr lang="en-US" dirty="0">
              <a:solidFill>
                <a:schemeClr val="tx1"/>
              </a:solidFill>
            </a:endParaRPr>
          </a:p>
        </p:txBody>
      </p:sp>
      <p:sp>
        <p:nvSpPr>
          <p:cNvPr id="7" name="Text Placeholder 25">
            <a:extLst>
              <a:ext uri="{FF2B5EF4-FFF2-40B4-BE49-F238E27FC236}">
                <a16:creationId xmlns:a16="http://schemas.microsoft.com/office/drawing/2014/main" id="{1D443EFC-9A89-40B8-B45E-CC37051176ED}"/>
              </a:ext>
            </a:extLst>
          </p:cNvPr>
          <p:cNvSpPr txBox="1">
            <a:spLocks/>
          </p:cNvSpPr>
          <p:nvPr/>
        </p:nvSpPr>
        <p:spPr>
          <a:xfrm>
            <a:off x="738797" y="2055996"/>
            <a:ext cx="5315613" cy="422365"/>
          </a:xfrm>
          <a:prstGeom prst="rect">
            <a:avLst/>
          </a:prstGeom>
        </p:spPr>
        <p:txBody>
          <a:bodyPr>
            <a:noAutofit/>
          </a:bodyPr>
          <a:lstStyle>
            <a:lvl1pPr marL="0" indent="0" algn="l" defTabSz="914400" rtl="0" eaLnBrk="1" latinLnBrk="0" hangingPunct="1">
              <a:lnSpc>
                <a:spcPct val="90000"/>
              </a:lnSpc>
              <a:spcBef>
                <a:spcPts val="1000"/>
              </a:spcBef>
              <a:buFont typeface="Arial" panose="020B0604020202020204" pitchFamily="34" charset="0"/>
              <a:buNone/>
              <a:defRPr sz="2000" b="0" i="0" kern="1200" spc="200" baseline="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solidFill>
                  <a:schemeClr val="accent5">
                    <a:lumMod val="50000"/>
                  </a:schemeClr>
                </a:solidFill>
              </a:rPr>
              <a:t>Participatory Action Research</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738798" y="2571023"/>
            <a:ext cx="5315613" cy="3325723"/>
          </a:xfrm>
        </p:spPr>
        <p:txBody>
          <a:bodyPr/>
          <a:lstStyle/>
          <a:p>
            <a:pPr marL="342900" indent="-342900" fontAlgn="ctr">
              <a:spcAft>
                <a:spcPts val="0"/>
              </a:spcAft>
              <a:buFont typeface="Arial" panose="020B0604020202020204" pitchFamily="34" charset="0"/>
              <a:buChar char="•"/>
            </a:pPr>
            <a:r>
              <a:rPr lang="en-CA" sz="2500" spc="50" dirty="0">
                <a:solidFill>
                  <a:srgbClr val="000000"/>
                </a:solidFill>
                <a:latin typeface="Calibri" panose="020F0502020204030204" pitchFamily="34" charset="0"/>
              </a:rPr>
              <a:t>4 self-advocate researchers and a student researcher.</a:t>
            </a:r>
          </a:p>
          <a:p>
            <a:pPr marL="342900" indent="-342900" fontAlgn="ctr">
              <a:spcAft>
                <a:spcPts val="0"/>
              </a:spcAft>
              <a:buFont typeface="Arial" panose="020B0604020202020204" pitchFamily="34" charset="0"/>
              <a:buChar char="•"/>
            </a:pPr>
            <a:r>
              <a:rPr lang="en-CA" sz="2500" dirty="0">
                <a:solidFill>
                  <a:srgbClr val="000000"/>
                </a:solidFill>
                <a:latin typeface="Calibri" panose="020F0502020204030204" pitchFamily="34" charset="0"/>
              </a:rPr>
              <a:t>Inclusive research approach (Walmsley and Johnson, 2003)</a:t>
            </a:r>
            <a:r>
              <a:rPr lang="en-CA" sz="2500" spc="50" dirty="0">
                <a:solidFill>
                  <a:srgbClr val="000000"/>
                </a:solidFill>
                <a:latin typeface="Calibri" panose="020F0502020204030204" pitchFamily="34" charset="0"/>
              </a:rPr>
              <a:t>. </a:t>
            </a:r>
          </a:p>
          <a:p>
            <a:pPr marL="342900" indent="-342900" fontAlgn="ctr">
              <a:spcAft>
                <a:spcPts val="0"/>
              </a:spcAft>
              <a:buFont typeface="Arial" panose="020B0604020202020204" pitchFamily="34" charset="0"/>
              <a:buChar char="•"/>
            </a:pPr>
            <a:r>
              <a:rPr lang="en-US" sz="2500" dirty="0">
                <a:latin typeface="Calibri" panose="020F0502020204030204" pitchFamily="34" charset="0"/>
              </a:rPr>
              <a:t>A</a:t>
            </a:r>
            <a:r>
              <a:rPr lang="en-US" sz="2500" b="0" i="0" dirty="0">
                <a:effectLst/>
                <a:latin typeface="Calibri" panose="020F0502020204030204" pitchFamily="34" charset="0"/>
              </a:rPr>
              <a:t>dvocate researchers participated in all stages of the research project they chose to. </a:t>
            </a:r>
            <a:endParaRPr lang="en-CA" sz="2500" spc="50" dirty="0">
              <a:solidFill>
                <a:srgbClr val="000000"/>
              </a:solidFill>
              <a:latin typeface="Calibri" panose="020F0502020204030204" pitchFamily="34" charset="0"/>
            </a:endParaRPr>
          </a:p>
          <a:p>
            <a:pPr marL="114300" indent="-342900" fontAlgn="ctr">
              <a:spcAft>
                <a:spcPts val="0"/>
              </a:spcAft>
              <a:buFont typeface="Arial" panose="020B0604020202020204" pitchFamily="34" charset="0"/>
              <a:buChar char="•"/>
            </a:pPr>
            <a:endParaRPr lang="en-CA" sz="2500" spc="50" dirty="0">
              <a:solidFill>
                <a:srgbClr val="000000"/>
              </a:solidFill>
              <a:latin typeface="Calibri" panose="020F0502020204030204" pitchFamily="34" charset="0"/>
            </a:endParaRPr>
          </a:p>
        </p:txBody>
      </p:sp>
      <p:sp>
        <p:nvSpPr>
          <p:cNvPr id="27" name="Text Placeholder 26">
            <a:extLst>
              <a:ext uri="{FF2B5EF4-FFF2-40B4-BE49-F238E27FC236}">
                <a16:creationId xmlns:a16="http://schemas.microsoft.com/office/drawing/2014/main" id="{9533EAD8-15C8-4D9C-8F69-670982F52391}"/>
              </a:ext>
            </a:extLst>
          </p:cNvPr>
          <p:cNvSpPr>
            <a:spLocks noGrp="1"/>
          </p:cNvSpPr>
          <p:nvPr>
            <p:ph type="body" sz="quarter" idx="20"/>
          </p:nvPr>
        </p:nvSpPr>
        <p:spPr>
          <a:xfrm>
            <a:off x="6827787" y="1865799"/>
            <a:ext cx="4978400" cy="3325723"/>
          </a:xfrm>
        </p:spPr>
        <p:txBody>
          <a:bodyPr/>
          <a:lstStyle/>
          <a:p>
            <a:pPr rtl="0" fontAlgn="ctr">
              <a:spcBef>
                <a:spcPts val="0"/>
              </a:spcBef>
              <a:spcAft>
                <a:spcPts val="0"/>
              </a:spcAft>
            </a:pPr>
            <a:r>
              <a:rPr lang="en-CA" sz="2300" b="0" i="1" dirty="0">
                <a:solidFill>
                  <a:schemeClr val="accent2"/>
                </a:solidFill>
                <a:effectLst/>
                <a:latin typeface="Calibri" panose="020F0502020204030204" pitchFamily="34" charset="0"/>
              </a:rPr>
              <a:t>“People labeled with disabilities should be a part of research that impacts their lives. Our research team was made of staff and people who use services but during the whole research project we were looked at as a team of equal researchers. I wish more things were like that.” - Dzidra</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r>
              <a:rPr lang="en-US" dirty="0"/>
              <a:t>Vanwyck &amp; Halar, April 2022   </a:t>
            </a:r>
            <a:fld id="{F91729D4-A164-47A3-830D-E792BCE699E4}" type="slidenum">
              <a:rPr lang="en-US" smtClean="0"/>
              <a:pPr/>
              <a:t>8</a:t>
            </a:fld>
            <a:endParaRPr lang="en-US" dirty="0"/>
          </a:p>
        </p:txBody>
      </p:sp>
    </p:spTree>
    <p:extLst>
      <p:ext uri="{BB962C8B-B14F-4D97-AF65-F5344CB8AC3E}">
        <p14:creationId xmlns:p14="http://schemas.microsoft.com/office/powerpoint/2010/main" val="988741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C40D3CB1-60FB-44E7-A807-4460AFADD914}"/>
              </a:ext>
            </a:extLst>
          </p:cNvPr>
          <p:cNvSpPr>
            <a:spLocks noGrp="1"/>
          </p:cNvSpPr>
          <p:nvPr>
            <p:ph type="title"/>
          </p:nvPr>
        </p:nvSpPr>
        <p:spPr>
          <a:xfrm>
            <a:off x="838200" y="640431"/>
            <a:ext cx="10515600" cy="726137"/>
          </a:xfrm>
        </p:spPr>
        <p:txBody>
          <a:bodyPr/>
          <a:lstStyle/>
          <a:p>
            <a:r>
              <a:rPr lang="en-US" cap="none" dirty="0"/>
              <a:t>Methods</a:t>
            </a:r>
          </a:p>
        </p:txBody>
      </p:sp>
      <p:sp>
        <p:nvSpPr>
          <p:cNvPr id="5" name="Text Placeholder 4">
            <a:extLst>
              <a:ext uri="{FF2B5EF4-FFF2-40B4-BE49-F238E27FC236}">
                <a16:creationId xmlns:a16="http://schemas.microsoft.com/office/drawing/2014/main" id="{E1F6EAAA-7889-4E5F-90FD-F5C5492D37A2}"/>
              </a:ext>
            </a:extLst>
          </p:cNvPr>
          <p:cNvSpPr>
            <a:spLocks noGrp="1"/>
          </p:cNvSpPr>
          <p:nvPr>
            <p:ph type="body" sz="quarter" idx="13"/>
          </p:nvPr>
        </p:nvSpPr>
        <p:spPr>
          <a:xfrm>
            <a:off x="483140" y="1734068"/>
            <a:ext cx="5612860" cy="422365"/>
          </a:xfrm>
        </p:spPr>
        <p:txBody>
          <a:bodyPr>
            <a:noAutofit/>
          </a:bodyPr>
          <a:lstStyle/>
          <a:p>
            <a:r>
              <a:rPr lang="en-US" sz="2800" dirty="0">
                <a:solidFill>
                  <a:srgbClr val="3E7090"/>
                </a:solidFill>
              </a:rPr>
              <a:t>Who did we speak with?</a:t>
            </a:r>
          </a:p>
        </p:txBody>
      </p:sp>
      <p:sp>
        <p:nvSpPr>
          <p:cNvPr id="23" name="Text Placeholder 22">
            <a:extLst>
              <a:ext uri="{FF2B5EF4-FFF2-40B4-BE49-F238E27FC236}">
                <a16:creationId xmlns:a16="http://schemas.microsoft.com/office/drawing/2014/main" id="{C553A94B-692D-4746-9FFA-FAD2FF823856}"/>
              </a:ext>
            </a:extLst>
          </p:cNvPr>
          <p:cNvSpPr>
            <a:spLocks noGrp="1"/>
          </p:cNvSpPr>
          <p:nvPr>
            <p:ph type="body" sz="quarter" idx="16"/>
          </p:nvPr>
        </p:nvSpPr>
        <p:spPr>
          <a:xfrm>
            <a:off x="482932" y="2427683"/>
            <a:ext cx="2962912" cy="3325723"/>
          </a:xfrm>
        </p:spPr>
        <p:txBody>
          <a:bodyPr/>
          <a:lstStyle/>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8 developmental services organizations known to engage service users in empowering ways.</a:t>
            </a:r>
          </a:p>
          <a:p>
            <a:pPr marL="285750" indent="-285750">
              <a:buFont typeface="Arial" panose="020B0604020202020204" pitchFamily="34" charset="0"/>
              <a:buChar char="•"/>
            </a:pPr>
            <a:endParaRPr lang="en-US" dirty="0"/>
          </a:p>
        </p:txBody>
      </p:sp>
      <p:sp>
        <p:nvSpPr>
          <p:cNvPr id="25" name="Text Placeholder 24">
            <a:extLst>
              <a:ext uri="{FF2B5EF4-FFF2-40B4-BE49-F238E27FC236}">
                <a16:creationId xmlns:a16="http://schemas.microsoft.com/office/drawing/2014/main" id="{94333FF0-B429-4B2E-9910-AAF06DC5C728}"/>
              </a:ext>
            </a:extLst>
          </p:cNvPr>
          <p:cNvSpPr>
            <a:spLocks noGrp="1"/>
          </p:cNvSpPr>
          <p:nvPr>
            <p:ph type="body" sz="quarter" idx="18"/>
          </p:nvPr>
        </p:nvSpPr>
        <p:spPr>
          <a:xfrm>
            <a:off x="3599848" y="2427683"/>
            <a:ext cx="4412189" cy="3325723"/>
          </a:xfrm>
        </p:spPr>
        <p:txBody>
          <a:bodyPr/>
          <a:lstStyle/>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Interviews with 1-2 service users and 1 service provider in 7 organizations.</a:t>
            </a: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Two focus groups with service users and 6 interviews with service providers​ in an 8</a:t>
            </a:r>
            <a:r>
              <a:rPr lang="en-US" sz="2400" baseline="30000" dirty="0">
                <a:latin typeface="Calibri" panose="020F0502020204030204" pitchFamily="34" charset="0"/>
                <a:cs typeface="Calibri" panose="020F0502020204030204" pitchFamily="34" charset="0"/>
              </a:rPr>
              <a:t>th</a:t>
            </a:r>
            <a:r>
              <a:rPr lang="en-US" sz="2400" dirty="0">
                <a:latin typeface="Calibri" panose="020F0502020204030204" pitchFamily="34" charset="0"/>
                <a:cs typeface="Calibri" panose="020F0502020204030204" pitchFamily="34" charset="0"/>
              </a:rPr>
              <a:t> organization.</a:t>
            </a:r>
          </a:p>
        </p:txBody>
      </p:sp>
      <p:sp>
        <p:nvSpPr>
          <p:cNvPr id="27" name="Text Placeholder 26">
            <a:extLst>
              <a:ext uri="{FF2B5EF4-FFF2-40B4-BE49-F238E27FC236}">
                <a16:creationId xmlns:a16="http://schemas.microsoft.com/office/drawing/2014/main" id="{9533EAD8-15C8-4D9C-8F69-670982F52391}"/>
              </a:ext>
            </a:extLst>
          </p:cNvPr>
          <p:cNvSpPr>
            <a:spLocks noGrp="1"/>
          </p:cNvSpPr>
          <p:nvPr>
            <p:ph type="body" sz="quarter" idx="20"/>
          </p:nvPr>
        </p:nvSpPr>
        <p:spPr>
          <a:xfrm>
            <a:off x="8166041" y="2439422"/>
            <a:ext cx="3817412" cy="3325723"/>
          </a:xfrm>
        </p:spPr>
        <p:txBody>
          <a:bodyPr/>
          <a:lstStyle/>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In total, </a:t>
            </a:r>
            <a:r>
              <a:rPr lang="en-CA" sz="2400" dirty="0">
                <a:solidFill>
                  <a:srgbClr val="000000"/>
                </a:solidFill>
                <a:effectLst/>
                <a:latin typeface="Calibri" panose="020F0502020204030204" pitchFamily="34" charset="0"/>
                <a:cs typeface="Calibri" panose="020F0502020204030204" pitchFamily="34" charset="0"/>
              </a:rPr>
              <a:t>22 adults labeled with developmental disabilities and 12 employees of Ontario developmental service organizations participated.</a:t>
            </a:r>
          </a:p>
        </p:txBody>
      </p:sp>
      <p:sp>
        <p:nvSpPr>
          <p:cNvPr id="4" name="Slide Number Placeholder 3">
            <a:extLst>
              <a:ext uri="{FF2B5EF4-FFF2-40B4-BE49-F238E27FC236}">
                <a16:creationId xmlns:a16="http://schemas.microsoft.com/office/drawing/2014/main" id="{17F15162-EA7B-4AF6-9C08-B145E8FA8B98}"/>
              </a:ext>
            </a:extLst>
          </p:cNvPr>
          <p:cNvSpPr>
            <a:spLocks noGrp="1"/>
          </p:cNvSpPr>
          <p:nvPr>
            <p:ph type="sldNum" sz="quarter" idx="12"/>
          </p:nvPr>
        </p:nvSpPr>
        <p:spPr>
          <a:xfrm>
            <a:off x="8610600" y="6356350"/>
            <a:ext cx="2743200" cy="365125"/>
          </a:xfrm>
        </p:spPr>
        <p:txBody>
          <a:bodyPr/>
          <a:lstStyle/>
          <a:p>
            <a:r>
              <a:rPr lang="en-US" dirty="0"/>
              <a:t>Vanwyck &amp; Halar, April 2022  </a:t>
            </a:r>
            <a:fld id="{F91729D4-A164-47A3-830D-E792BCE699E4}" type="slidenum">
              <a:rPr lang="en-US" smtClean="0"/>
              <a:pPr/>
              <a:t>9</a:t>
            </a:fld>
            <a:endParaRPr lang="en-US" dirty="0"/>
          </a:p>
        </p:txBody>
      </p:sp>
    </p:spTree>
    <p:extLst>
      <p:ext uri="{BB962C8B-B14F-4D97-AF65-F5344CB8AC3E}">
        <p14:creationId xmlns:p14="http://schemas.microsoft.com/office/powerpoint/2010/main" val="3165064399"/>
      </p:ext>
    </p:extLst>
  </p:cSld>
  <p:clrMapOvr>
    <a:masterClrMapping/>
  </p:clrMapOvr>
</p:sld>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44546A"/>
      </a:dk2>
      <a:lt2>
        <a:srgbClr val="E7E6E6"/>
      </a:lt2>
      <a:accent1>
        <a:srgbClr val="BED6DA"/>
      </a:accent1>
      <a:accent2>
        <a:srgbClr val="3E7090"/>
      </a:accent2>
      <a:accent3>
        <a:srgbClr val="93A5A8"/>
      </a:accent3>
      <a:accent4>
        <a:srgbClr val="627272"/>
      </a:accent4>
      <a:accent5>
        <a:srgbClr val="BDA07D"/>
      </a:accent5>
      <a:accent6>
        <a:srgbClr val="D8CAB7"/>
      </a:accent6>
      <a:hlink>
        <a:srgbClr val="0563C1"/>
      </a:hlink>
      <a:folHlink>
        <a:srgbClr val="954F72"/>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astal_Presentation_TM33468121_Win32_JC_SL_v3" id="{EB91EBED-606F-4526-98F2-0BC37D122083}" vid="{0066A017-97AF-4FCB-BD31-68FEF3C011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E84E3F0-7763-473A-A672-F70F538DAC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119E3DC-63DC-4703-A1A6-A21819296CF6}">
  <ds:schemaRefs>
    <ds:schemaRef ds:uri="http://schemas.microsoft.com/sharepoint/v3/contenttype/forms"/>
  </ds:schemaRefs>
</ds:datastoreItem>
</file>

<file path=customXml/itemProps3.xml><?xml version="1.0" encoding="utf-8"?>
<ds:datastoreItem xmlns:ds="http://schemas.openxmlformats.org/officeDocument/2006/customXml" ds:itemID="{2D0C81F5-4E08-4068-8DC9-6D21305E57B8}">
  <ds:schemaRef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1af3243-3dd4-4a8d-8c0d-dd76da1f02a5"/>
    <ds:schemaRef ds:uri="http://www.w3.org/XML/1998/namespac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Coastal presentation</Template>
  <TotalTime>8698</TotalTime>
  <Words>6713</Words>
  <Application>Microsoft Office PowerPoint</Application>
  <PresentationFormat>Widescreen</PresentationFormat>
  <Paragraphs>426</Paragraphs>
  <Slides>30</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Segoe UI</vt:lpstr>
      <vt:lpstr>Segoe UI Light</vt:lpstr>
      <vt:lpstr>Office Theme</vt:lpstr>
      <vt:lpstr>When a seat at the table is not enough: A participatory action research study on collaborative partnerships in Ontario developmental services organizations</vt:lpstr>
      <vt:lpstr>    Introductions</vt:lpstr>
      <vt:lpstr>    Reminders</vt:lpstr>
      <vt:lpstr>    Reminders Continued</vt:lpstr>
      <vt:lpstr>    What is service user participation? </vt:lpstr>
      <vt:lpstr>    Why did we want to study this?</vt:lpstr>
      <vt:lpstr>    Theory and research question </vt:lpstr>
      <vt:lpstr>    Research design</vt:lpstr>
      <vt:lpstr>Methods</vt:lpstr>
      <vt:lpstr>    Analysis and Quality</vt:lpstr>
      <vt:lpstr>      Findings</vt:lpstr>
      <vt:lpstr>Collaborative Partnerships</vt:lpstr>
      <vt:lpstr>Supportive organizational culture</vt:lpstr>
      <vt:lpstr>Inclusive and influential methods of participation </vt:lpstr>
      <vt:lpstr>Committed and supported members</vt:lpstr>
      <vt:lpstr>    Discussion: The need for systems change</vt:lpstr>
      <vt:lpstr>    Discussion: Beliefs and Values</vt:lpstr>
      <vt:lpstr>    Discussion: Power Dynamics</vt:lpstr>
      <vt:lpstr>    Discussion: Structures of Support</vt:lpstr>
      <vt:lpstr>    Conclusion</vt:lpstr>
      <vt:lpstr>Thank you</vt:lpstr>
      <vt:lpstr>Appendix</vt:lpstr>
      <vt:lpstr>Key elements of a supportive organizational culture</vt:lpstr>
      <vt:lpstr>Key elements of inclusive and influential methods of participation </vt:lpstr>
      <vt:lpstr>Key elements of supported and committed members</vt:lpstr>
      <vt:lpstr>    References</vt:lpstr>
      <vt:lpstr>    References Part 2</vt:lpstr>
      <vt:lpstr>    References Part 3</vt:lpstr>
      <vt:lpstr>    References Part 4</vt:lpstr>
      <vt:lpstr>    References Part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Kaylagh Vanwyck</dc:creator>
  <cp:lastModifiedBy>Kaylagh Vanwyck</cp:lastModifiedBy>
  <cp:revision>37</cp:revision>
  <cp:lastPrinted>2022-04-09T22:59:31Z</cp:lastPrinted>
  <dcterms:created xsi:type="dcterms:W3CDTF">2022-04-04T14:35:09Z</dcterms:created>
  <dcterms:modified xsi:type="dcterms:W3CDTF">2022-04-11T02:06:57Z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